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6ED44-8498-4197-B321-3989456935EB}"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97731-07C6-4542-887A-0250C4EFED9B}" type="slidenum">
              <a:rPr lang="en-US" smtClean="0"/>
              <a:t>‹#›</a:t>
            </a:fld>
            <a:endParaRPr lang="en-US"/>
          </a:p>
        </p:txBody>
      </p:sp>
    </p:spTree>
    <p:extLst>
      <p:ext uri="{BB962C8B-B14F-4D97-AF65-F5344CB8AC3E}">
        <p14:creationId xmlns:p14="http://schemas.microsoft.com/office/powerpoint/2010/main" val="238385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0A1C-6DA0-50D5-B302-ADAF1B3C4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C9538F-FD71-C83F-9557-84C559D590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D6B61E-B1C0-17F6-B8A2-EADBCAD18A62}"/>
              </a:ext>
            </a:extLst>
          </p:cNvPr>
          <p:cNvSpPr>
            <a:spLocks noGrp="1"/>
          </p:cNvSpPr>
          <p:nvPr>
            <p:ph type="dt" sz="half" idx="10"/>
          </p:nvPr>
        </p:nvSpPr>
        <p:spPr/>
        <p:txBody>
          <a:bodyPr/>
          <a:lstStyle/>
          <a:p>
            <a:fld id="{244D7526-55B3-4CF4-9637-C1BB88C38961}" type="datetime1">
              <a:rPr lang="en-US" smtClean="0"/>
              <a:t>10/31/2024</a:t>
            </a:fld>
            <a:endParaRPr lang="en-US"/>
          </a:p>
        </p:txBody>
      </p:sp>
      <p:sp>
        <p:nvSpPr>
          <p:cNvPr id="5" name="Footer Placeholder 4">
            <a:extLst>
              <a:ext uri="{FF2B5EF4-FFF2-40B4-BE49-F238E27FC236}">
                <a16:creationId xmlns:a16="http://schemas.microsoft.com/office/drawing/2014/main" id="{18EEAA40-0969-41E5-FEE1-AF58BFD7B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0343BC-8EDD-7B65-18D0-8ED564ECF3BA}"/>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3974103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6B92-124F-AA0F-4393-5512EE27C9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37428F-E36E-00DA-F2B8-3E123AFE9B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4A8E76-3C46-415E-0D10-91E2270A8E82}"/>
              </a:ext>
            </a:extLst>
          </p:cNvPr>
          <p:cNvSpPr>
            <a:spLocks noGrp="1"/>
          </p:cNvSpPr>
          <p:nvPr>
            <p:ph type="dt" sz="half" idx="10"/>
          </p:nvPr>
        </p:nvSpPr>
        <p:spPr/>
        <p:txBody>
          <a:bodyPr/>
          <a:lstStyle/>
          <a:p>
            <a:fld id="{9D8FBDEC-85A5-4D10-A62A-D69FA28A7EE7}" type="datetime1">
              <a:rPr lang="en-US" smtClean="0"/>
              <a:t>10/31/2024</a:t>
            </a:fld>
            <a:endParaRPr lang="en-US"/>
          </a:p>
        </p:txBody>
      </p:sp>
      <p:sp>
        <p:nvSpPr>
          <p:cNvPr id="5" name="Footer Placeholder 4">
            <a:extLst>
              <a:ext uri="{FF2B5EF4-FFF2-40B4-BE49-F238E27FC236}">
                <a16:creationId xmlns:a16="http://schemas.microsoft.com/office/drawing/2014/main" id="{A58EBEBD-2D35-B36C-733F-763F667DB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3BE6E-2BAF-9C66-9AFE-50114E375E27}"/>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141547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0837CC-5BE4-3241-2D3A-EAC1984693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0B8F5D-F6A6-8685-61F3-BD8EAA7C4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556B53-437F-D681-7B4D-8C874381D46B}"/>
              </a:ext>
            </a:extLst>
          </p:cNvPr>
          <p:cNvSpPr>
            <a:spLocks noGrp="1"/>
          </p:cNvSpPr>
          <p:nvPr>
            <p:ph type="dt" sz="half" idx="10"/>
          </p:nvPr>
        </p:nvSpPr>
        <p:spPr/>
        <p:txBody>
          <a:bodyPr/>
          <a:lstStyle/>
          <a:p>
            <a:fld id="{AE62B471-8FB3-44FF-8AF2-2138E949A7A1}" type="datetime1">
              <a:rPr lang="en-US" smtClean="0"/>
              <a:t>10/31/2024</a:t>
            </a:fld>
            <a:endParaRPr lang="en-US"/>
          </a:p>
        </p:txBody>
      </p:sp>
      <p:sp>
        <p:nvSpPr>
          <p:cNvPr id="5" name="Footer Placeholder 4">
            <a:extLst>
              <a:ext uri="{FF2B5EF4-FFF2-40B4-BE49-F238E27FC236}">
                <a16:creationId xmlns:a16="http://schemas.microsoft.com/office/drawing/2014/main" id="{DFD6CD60-A80C-A1DD-6FE1-87DF98EE6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DAE80-7FA1-B431-F286-314B4985AA43}"/>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1485757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7F17-883E-3EE6-DB88-935421E206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506F7-CA8B-D57E-0C11-31B1147C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83A3CF-B009-62C5-24A5-0B31A3F15195}"/>
              </a:ext>
            </a:extLst>
          </p:cNvPr>
          <p:cNvSpPr>
            <a:spLocks noGrp="1"/>
          </p:cNvSpPr>
          <p:nvPr>
            <p:ph type="dt" sz="half" idx="10"/>
          </p:nvPr>
        </p:nvSpPr>
        <p:spPr/>
        <p:txBody>
          <a:bodyPr/>
          <a:lstStyle/>
          <a:p>
            <a:fld id="{0F926E2D-51E2-4E20-982B-3D0C87E259CD}" type="datetime1">
              <a:rPr lang="en-US" smtClean="0"/>
              <a:t>10/31/2024</a:t>
            </a:fld>
            <a:endParaRPr lang="en-US"/>
          </a:p>
        </p:txBody>
      </p:sp>
      <p:sp>
        <p:nvSpPr>
          <p:cNvPr id="5" name="Footer Placeholder 4">
            <a:extLst>
              <a:ext uri="{FF2B5EF4-FFF2-40B4-BE49-F238E27FC236}">
                <a16:creationId xmlns:a16="http://schemas.microsoft.com/office/drawing/2014/main" id="{E4AB7D9C-2A12-D109-5E54-69F14283C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D52C0-0EEE-9C7A-6620-6E6C7932A584}"/>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4104596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8FD4-A3A3-BD1B-46DF-BCE23BEF1F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C90D6D-603D-3F18-5D49-A1DDFB4E53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C22D16-5A10-F2CE-CA06-9AFC8992843A}"/>
              </a:ext>
            </a:extLst>
          </p:cNvPr>
          <p:cNvSpPr>
            <a:spLocks noGrp="1"/>
          </p:cNvSpPr>
          <p:nvPr>
            <p:ph type="dt" sz="half" idx="10"/>
          </p:nvPr>
        </p:nvSpPr>
        <p:spPr/>
        <p:txBody>
          <a:bodyPr/>
          <a:lstStyle/>
          <a:p>
            <a:fld id="{2C729D65-6FD6-40AB-A62B-B099FFE60741}" type="datetime1">
              <a:rPr lang="en-US" smtClean="0"/>
              <a:t>10/31/2024</a:t>
            </a:fld>
            <a:endParaRPr lang="en-US"/>
          </a:p>
        </p:txBody>
      </p:sp>
      <p:sp>
        <p:nvSpPr>
          <p:cNvPr id="5" name="Footer Placeholder 4">
            <a:extLst>
              <a:ext uri="{FF2B5EF4-FFF2-40B4-BE49-F238E27FC236}">
                <a16:creationId xmlns:a16="http://schemas.microsoft.com/office/drawing/2014/main" id="{7F1DF99A-3697-DD29-0F97-74F4A50CD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406AC-E0DE-4B28-C5F8-785616159AFB}"/>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280894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481D-D3AA-8E8F-3440-5BCC011E7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099228-8BE1-387E-84C0-929F0FBD26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4D518D-4930-899A-CDA4-70643A2FB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1C9853-B889-C867-48D3-0C7658A2CEA3}"/>
              </a:ext>
            </a:extLst>
          </p:cNvPr>
          <p:cNvSpPr>
            <a:spLocks noGrp="1"/>
          </p:cNvSpPr>
          <p:nvPr>
            <p:ph type="dt" sz="half" idx="10"/>
          </p:nvPr>
        </p:nvSpPr>
        <p:spPr/>
        <p:txBody>
          <a:bodyPr/>
          <a:lstStyle/>
          <a:p>
            <a:fld id="{83C53E3F-8766-4236-AEB1-275AA7CEF11B}" type="datetime1">
              <a:rPr lang="en-US" smtClean="0"/>
              <a:t>10/31/2024</a:t>
            </a:fld>
            <a:endParaRPr lang="en-US"/>
          </a:p>
        </p:txBody>
      </p:sp>
      <p:sp>
        <p:nvSpPr>
          <p:cNvPr id="6" name="Footer Placeholder 5">
            <a:extLst>
              <a:ext uri="{FF2B5EF4-FFF2-40B4-BE49-F238E27FC236}">
                <a16:creationId xmlns:a16="http://schemas.microsoft.com/office/drawing/2014/main" id="{30E1F84B-90A4-03AF-60ED-2A2BA44E00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17E956-F45F-50CC-8A6D-8894A4444A95}"/>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267343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95323-9779-B430-95E9-C6F40BC20F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931ACA-D526-9140-9DD1-5A79FD724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294BF2-EA74-5D88-4258-AF6FE95F8B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D448D-7C5E-1C44-107A-AE734751EE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8B2FB5-F273-ACBC-383A-0F3EC7F072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A86DC3-D1C3-59D6-7B67-E32B59F7CB90}"/>
              </a:ext>
            </a:extLst>
          </p:cNvPr>
          <p:cNvSpPr>
            <a:spLocks noGrp="1"/>
          </p:cNvSpPr>
          <p:nvPr>
            <p:ph type="dt" sz="half" idx="10"/>
          </p:nvPr>
        </p:nvSpPr>
        <p:spPr/>
        <p:txBody>
          <a:bodyPr/>
          <a:lstStyle/>
          <a:p>
            <a:fld id="{91EAD01C-130A-41D5-84A7-42C85CED78E1}" type="datetime1">
              <a:rPr lang="en-US" smtClean="0"/>
              <a:t>10/31/2024</a:t>
            </a:fld>
            <a:endParaRPr lang="en-US"/>
          </a:p>
        </p:txBody>
      </p:sp>
      <p:sp>
        <p:nvSpPr>
          <p:cNvPr id="8" name="Footer Placeholder 7">
            <a:extLst>
              <a:ext uri="{FF2B5EF4-FFF2-40B4-BE49-F238E27FC236}">
                <a16:creationId xmlns:a16="http://schemas.microsoft.com/office/drawing/2014/main" id="{4D7E3F39-426C-9C4E-7920-B7EDCC8F4F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03D4EA-0D07-6F79-6691-3C7CAA585F7B}"/>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3932607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C520-16BB-8FD0-98BA-93B82F7FC8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BF3400-D6E4-18C1-92A5-BB9B4DF4CC73}"/>
              </a:ext>
            </a:extLst>
          </p:cNvPr>
          <p:cNvSpPr>
            <a:spLocks noGrp="1"/>
          </p:cNvSpPr>
          <p:nvPr>
            <p:ph type="dt" sz="half" idx="10"/>
          </p:nvPr>
        </p:nvSpPr>
        <p:spPr/>
        <p:txBody>
          <a:bodyPr/>
          <a:lstStyle/>
          <a:p>
            <a:fld id="{93221622-85A1-4A9C-9CBE-E85986B39827}" type="datetime1">
              <a:rPr lang="en-US" smtClean="0"/>
              <a:t>10/31/2024</a:t>
            </a:fld>
            <a:endParaRPr lang="en-US"/>
          </a:p>
        </p:txBody>
      </p:sp>
      <p:sp>
        <p:nvSpPr>
          <p:cNvPr id="4" name="Footer Placeholder 3">
            <a:extLst>
              <a:ext uri="{FF2B5EF4-FFF2-40B4-BE49-F238E27FC236}">
                <a16:creationId xmlns:a16="http://schemas.microsoft.com/office/drawing/2014/main" id="{153C670B-04D9-DAB8-4CEF-2BE8CAAF05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6E89E1-48EB-9CC9-0FCD-CC7554E91A9C}"/>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4224220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005B4-6673-9277-A531-DFD5DE6EB3F9}"/>
              </a:ext>
            </a:extLst>
          </p:cNvPr>
          <p:cNvSpPr>
            <a:spLocks noGrp="1"/>
          </p:cNvSpPr>
          <p:nvPr>
            <p:ph type="dt" sz="half" idx="10"/>
          </p:nvPr>
        </p:nvSpPr>
        <p:spPr/>
        <p:txBody>
          <a:bodyPr/>
          <a:lstStyle/>
          <a:p>
            <a:fld id="{9A6A4E9D-F087-43F9-B017-AC3FF3311611}" type="datetime1">
              <a:rPr lang="en-US" smtClean="0"/>
              <a:t>10/31/2024</a:t>
            </a:fld>
            <a:endParaRPr lang="en-US"/>
          </a:p>
        </p:txBody>
      </p:sp>
      <p:sp>
        <p:nvSpPr>
          <p:cNvPr id="3" name="Footer Placeholder 2">
            <a:extLst>
              <a:ext uri="{FF2B5EF4-FFF2-40B4-BE49-F238E27FC236}">
                <a16:creationId xmlns:a16="http://schemas.microsoft.com/office/drawing/2014/main" id="{78FC3209-AA28-0163-9EC1-75C578A7BA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EAAFA-EAD4-AF8B-DD31-9D204297E680}"/>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247474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4768-B00A-174E-49D7-359C18FC19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271D7C-2FD3-8F44-2184-99D8DB1CB2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32E088-B48A-345B-2DAD-2EA13D5390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C632E-797C-1D1F-4275-C058A84BA479}"/>
              </a:ext>
            </a:extLst>
          </p:cNvPr>
          <p:cNvSpPr>
            <a:spLocks noGrp="1"/>
          </p:cNvSpPr>
          <p:nvPr>
            <p:ph type="dt" sz="half" idx="10"/>
          </p:nvPr>
        </p:nvSpPr>
        <p:spPr/>
        <p:txBody>
          <a:bodyPr/>
          <a:lstStyle/>
          <a:p>
            <a:fld id="{96B5F477-A5A6-4BBC-931D-69AAE63C8A3C}" type="datetime1">
              <a:rPr lang="en-US" smtClean="0"/>
              <a:t>10/31/2024</a:t>
            </a:fld>
            <a:endParaRPr lang="en-US"/>
          </a:p>
        </p:txBody>
      </p:sp>
      <p:sp>
        <p:nvSpPr>
          <p:cNvPr id="6" name="Footer Placeholder 5">
            <a:extLst>
              <a:ext uri="{FF2B5EF4-FFF2-40B4-BE49-F238E27FC236}">
                <a16:creationId xmlns:a16="http://schemas.microsoft.com/office/drawing/2014/main" id="{8C6D339C-A759-24E0-3F17-49C54786BB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ED8F68-E688-FD3E-6DC1-F94AFB8DF8A3}"/>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546379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95B3B-BA8B-C213-130D-72649DCFD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C3BDA5-4DEF-6E05-9166-D2D39AD58E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D1FB85-F67E-89D2-DDCD-8DBD51328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B374CF-58BB-E9F9-E5AC-A933F3E76037}"/>
              </a:ext>
            </a:extLst>
          </p:cNvPr>
          <p:cNvSpPr>
            <a:spLocks noGrp="1"/>
          </p:cNvSpPr>
          <p:nvPr>
            <p:ph type="dt" sz="half" idx="10"/>
          </p:nvPr>
        </p:nvSpPr>
        <p:spPr/>
        <p:txBody>
          <a:bodyPr/>
          <a:lstStyle/>
          <a:p>
            <a:fld id="{F4F42285-ADBA-469E-B0C2-860FFB06DD64}" type="datetime1">
              <a:rPr lang="en-US" smtClean="0"/>
              <a:t>10/31/2024</a:t>
            </a:fld>
            <a:endParaRPr lang="en-US"/>
          </a:p>
        </p:txBody>
      </p:sp>
      <p:sp>
        <p:nvSpPr>
          <p:cNvPr id="6" name="Footer Placeholder 5">
            <a:extLst>
              <a:ext uri="{FF2B5EF4-FFF2-40B4-BE49-F238E27FC236}">
                <a16:creationId xmlns:a16="http://schemas.microsoft.com/office/drawing/2014/main" id="{6E2891A7-F753-22BD-CECC-EF07BC9E7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69FA1-DEF2-42E4-5791-AEA60CED4D8C}"/>
              </a:ext>
            </a:extLst>
          </p:cNvPr>
          <p:cNvSpPr>
            <a:spLocks noGrp="1"/>
          </p:cNvSpPr>
          <p:nvPr>
            <p:ph type="sldNum" sz="quarter" idx="12"/>
          </p:nvPr>
        </p:nvSpPr>
        <p:spPr/>
        <p:txBody>
          <a:bodyPr/>
          <a:lstStyle/>
          <a:p>
            <a:fld id="{B60D4088-69A2-4BBC-B186-ED3C88D46D4A}" type="slidenum">
              <a:rPr lang="en-US" smtClean="0"/>
              <a:t>‹#›</a:t>
            </a:fld>
            <a:endParaRPr lang="en-US"/>
          </a:p>
        </p:txBody>
      </p:sp>
    </p:spTree>
    <p:extLst>
      <p:ext uri="{BB962C8B-B14F-4D97-AF65-F5344CB8AC3E}">
        <p14:creationId xmlns:p14="http://schemas.microsoft.com/office/powerpoint/2010/main" val="1634066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53BACD-A405-947D-9226-091B8B8CC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8DA922-C4ED-1DEF-CC4F-09D2A4543C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5CEC8-1286-D756-30E9-AA6D15F232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90AC3-033D-4795-AC04-F5D27BFAEC4B}" type="datetime1">
              <a:rPr lang="en-US" smtClean="0"/>
              <a:t>10/31/2024</a:t>
            </a:fld>
            <a:endParaRPr lang="en-US"/>
          </a:p>
        </p:txBody>
      </p:sp>
      <p:sp>
        <p:nvSpPr>
          <p:cNvPr id="5" name="Footer Placeholder 4">
            <a:extLst>
              <a:ext uri="{FF2B5EF4-FFF2-40B4-BE49-F238E27FC236}">
                <a16:creationId xmlns:a16="http://schemas.microsoft.com/office/drawing/2014/main" id="{6F94ECCE-E85F-1853-0CEB-D911C3611A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9310F4-07A3-91F6-E92C-A4AC4FA229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D4088-69A2-4BBC-B186-ED3C88D46D4A}" type="slidenum">
              <a:rPr lang="en-US" smtClean="0"/>
              <a:t>‹#›</a:t>
            </a:fld>
            <a:endParaRPr lang="en-US"/>
          </a:p>
        </p:txBody>
      </p:sp>
    </p:spTree>
    <p:extLst>
      <p:ext uri="{BB962C8B-B14F-4D97-AF65-F5344CB8AC3E}">
        <p14:creationId xmlns:p14="http://schemas.microsoft.com/office/powerpoint/2010/main" val="4293927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log Hyperlinking: Internal Links Versus External Links - Syntactics, Inc.">
            <a:extLst>
              <a:ext uri="{FF2B5EF4-FFF2-40B4-BE49-F238E27FC236}">
                <a16:creationId xmlns:a16="http://schemas.microsoft.com/office/drawing/2014/main" id="{7521EDE8-F14F-139A-559D-1F243A4D8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792" y="1698903"/>
            <a:ext cx="1958840" cy="14246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rts and Graphs - Aircraft Drawings">
            <a:extLst>
              <a:ext uri="{FF2B5EF4-FFF2-40B4-BE49-F238E27FC236}">
                <a16:creationId xmlns:a16="http://schemas.microsoft.com/office/drawing/2014/main" id="{CC1F6CF5-99CB-9619-FFEA-281CB6098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808" y="1640502"/>
            <a:ext cx="2682747" cy="17884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4C84527-A964-B77F-BD04-1FDCE6F50276}"/>
              </a:ext>
            </a:extLst>
          </p:cNvPr>
          <p:cNvSpPr txBox="1"/>
          <p:nvPr/>
        </p:nvSpPr>
        <p:spPr>
          <a:xfrm>
            <a:off x="4129803" y="1561233"/>
            <a:ext cx="3397814" cy="2032608"/>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a:p>
            <a:pPr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Speedometer Graph</a:t>
            </a:r>
          </a:p>
          <a:p>
            <a:pPr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RN Pie Chart</a:t>
            </a:r>
          </a:p>
          <a:p>
            <a:pPr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React Native Chart Kit</a:t>
            </a:r>
          </a:p>
        </p:txBody>
      </p:sp>
      <p:sp>
        <p:nvSpPr>
          <p:cNvPr id="9" name="TextBox 8">
            <a:extLst>
              <a:ext uri="{FF2B5EF4-FFF2-40B4-BE49-F238E27FC236}">
                <a16:creationId xmlns:a16="http://schemas.microsoft.com/office/drawing/2014/main" id="{7E5CCB1A-59F7-CFE8-D5FC-CE82ACC4D87A}"/>
              </a:ext>
            </a:extLst>
          </p:cNvPr>
          <p:cNvSpPr txBox="1"/>
          <p:nvPr/>
        </p:nvSpPr>
        <p:spPr>
          <a:xfrm>
            <a:off x="4504404" y="113045"/>
            <a:ext cx="6304547" cy="861774"/>
          </a:xfrm>
          <a:prstGeom prst="rect">
            <a:avLst/>
          </a:prstGeom>
          <a:noFill/>
        </p:spPr>
        <p:txBody>
          <a:bodyPr wrap="square" rtlCol="0">
            <a:spAutoFit/>
          </a:bodyPr>
          <a:lstStyle/>
          <a:p>
            <a:r>
              <a:rPr lang="en-US" sz="5000" b="1" dirty="0">
                <a:solidFill>
                  <a:schemeClr val="accent2"/>
                </a:solidFill>
              </a:rPr>
              <a:t>REACT NATIVE</a:t>
            </a:r>
          </a:p>
        </p:txBody>
      </p:sp>
      <p:sp>
        <p:nvSpPr>
          <p:cNvPr id="14" name="TextBox 13">
            <a:extLst>
              <a:ext uri="{FF2B5EF4-FFF2-40B4-BE49-F238E27FC236}">
                <a16:creationId xmlns:a16="http://schemas.microsoft.com/office/drawing/2014/main" id="{59F103B0-2770-C31A-FFF6-466EDCCEFA59}"/>
              </a:ext>
            </a:extLst>
          </p:cNvPr>
          <p:cNvSpPr txBox="1"/>
          <p:nvPr/>
        </p:nvSpPr>
        <p:spPr>
          <a:xfrm>
            <a:off x="9601706" y="1675292"/>
            <a:ext cx="4329765" cy="489878"/>
          </a:xfrm>
          <a:prstGeom prst="rect">
            <a:avLst/>
          </a:prstGeom>
          <a:noFill/>
        </p:spPr>
        <p:txBody>
          <a:bodyPr wrap="square">
            <a:spAutoFit/>
          </a:bodyPr>
          <a:lstStyle/>
          <a:p>
            <a:pPr marL="0"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2. Hyperlinking</a:t>
            </a:r>
          </a:p>
        </p:txBody>
      </p:sp>
      <p:sp>
        <p:nvSpPr>
          <p:cNvPr id="16" name="TextBox 15">
            <a:extLst>
              <a:ext uri="{FF2B5EF4-FFF2-40B4-BE49-F238E27FC236}">
                <a16:creationId xmlns:a16="http://schemas.microsoft.com/office/drawing/2014/main" id="{4F40CDC2-DE29-1C1A-B5B8-D5315B319C78}"/>
              </a:ext>
            </a:extLst>
          </p:cNvPr>
          <p:cNvSpPr txBox="1"/>
          <p:nvPr/>
        </p:nvSpPr>
        <p:spPr>
          <a:xfrm>
            <a:off x="7656678" y="4033659"/>
            <a:ext cx="6097604" cy="2546851"/>
          </a:xfrm>
          <a:prstGeom prst="rect">
            <a:avLst/>
          </a:prstGeom>
          <a:noFill/>
        </p:spPr>
        <p:txBody>
          <a:bodyPr wrap="square">
            <a:spAutoFit/>
          </a:bodyPr>
          <a:lstStyle/>
          <a:p>
            <a:pPr marL="0"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3. Encoding</a:t>
            </a:r>
          </a:p>
          <a:p>
            <a:pPr marL="0"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Generate QR Code</a:t>
            </a:r>
          </a:p>
          <a:p>
            <a:pPr marL="0"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MD5 Encoding</a:t>
            </a:r>
          </a:p>
          <a:p>
            <a:pPr marL="0"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SHA256 Encoding</a:t>
            </a:r>
          </a:p>
          <a:p>
            <a:pPr marL="0"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Profanity Filter</a:t>
            </a:r>
          </a:p>
        </p:txBody>
      </p:sp>
      <p:sp>
        <p:nvSpPr>
          <p:cNvPr id="17" name="Rectangle 16">
            <a:extLst>
              <a:ext uri="{FF2B5EF4-FFF2-40B4-BE49-F238E27FC236}">
                <a16:creationId xmlns:a16="http://schemas.microsoft.com/office/drawing/2014/main" id="{BD34F787-F220-27DC-D692-625911199443}"/>
              </a:ext>
            </a:extLst>
          </p:cNvPr>
          <p:cNvSpPr/>
          <p:nvPr/>
        </p:nvSpPr>
        <p:spPr>
          <a:xfrm>
            <a:off x="0" y="0"/>
            <a:ext cx="924560" cy="68580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Encoding - Free computer icons">
            <a:extLst>
              <a:ext uri="{FF2B5EF4-FFF2-40B4-BE49-F238E27FC236}">
                <a16:creationId xmlns:a16="http://schemas.microsoft.com/office/drawing/2014/main" id="{E24D55B2-08DB-159B-6671-85AC021049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2022" y="4077798"/>
            <a:ext cx="2291770" cy="22917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BA8ECB9-89A1-6B24-83FC-D727A20943DA}"/>
              </a:ext>
            </a:extLst>
          </p:cNvPr>
          <p:cNvSpPr txBox="1"/>
          <p:nvPr/>
        </p:nvSpPr>
        <p:spPr>
          <a:xfrm>
            <a:off x="1106590" y="3963704"/>
            <a:ext cx="3397814" cy="1472839"/>
          </a:xfrm>
          <a:prstGeom prst="rect">
            <a:avLst/>
          </a:prstGeom>
          <a:noFill/>
        </p:spPr>
        <p:txBody>
          <a:bodyPr wrap="square">
            <a:spAutoFit/>
          </a:bodyPr>
          <a:lstStyle/>
          <a:p>
            <a:pPr marR="0">
              <a:lnSpc>
                <a:spcPct val="107000"/>
              </a:lnSpc>
              <a:spcBef>
                <a:spcPts val="0"/>
              </a:spcBef>
              <a:spcAft>
                <a:spcPts val="800"/>
              </a:spcAft>
            </a:pPr>
            <a:r>
              <a:rPr lang="en-US" b="1" kern="100" dirty="0">
                <a:latin typeface="Aptos" panose="020B0004020202020204" pitchFamily="34" charset="0"/>
                <a:ea typeface="Aptos" panose="020B0004020202020204" pitchFamily="34" charset="0"/>
                <a:cs typeface="Times New Roman" panose="02020603050405020304" pitchFamily="18" charset="0"/>
              </a:rPr>
              <a:t>GVHD</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b="1" kern="100" dirty="0" err="1">
                <a:latin typeface="Aptos" panose="020B0004020202020204" pitchFamily="34" charset="0"/>
                <a:ea typeface="Aptos" panose="020B0004020202020204" pitchFamily="34" charset="0"/>
                <a:cs typeface="Times New Roman" panose="02020603050405020304" pitchFamily="18" charset="0"/>
              </a:rPr>
              <a:t>Ths</a:t>
            </a:r>
            <a:r>
              <a:rPr lang="en-US" b="1" kern="100" dirty="0">
                <a:latin typeface="Aptos" panose="020B0004020202020204" pitchFamily="34" charset="0"/>
                <a:ea typeface="Aptos" panose="020B0004020202020204" pitchFamily="34" charset="0"/>
                <a:cs typeface="Times New Roman" panose="02020603050405020304" pitchFamily="18" charset="0"/>
              </a:rPr>
              <a:t>.  Võ </a:t>
            </a:r>
            <a:r>
              <a:rPr lang="en-US" b="1" kern="100" dirty="0" err="1">
                <a:latin typeface="Aptos" panose="020B0004020202020204" pitchFamily="34" charset="0"/>
                <a:ea typeface="Aptos" panose="020B0004020202020204" pitchFamily="34" charset="0"/>
                <a:cs typeface="Times New Roman" panose="02020603050405020304" pitchFamily="18" charset="0"/>
              </a:rPr>
              <a:t>Ngọc</a:t>
            </a:r>
            <a:r>
              <a:rPr lang="en-US" b="1" kern="100" dirty="0">
                <a:latin typeface="Aptos" panose="020B0004020202020204" pitchFamily="34" charset="0"/>
                <a:ea typeface="Aptos" panose="020B0004020202020204" pitchFamily="34" charset="0"/>
                <a:cs typeface="Times New Roman" panose="02020603050405020304" pitchFamily="18" charset="0"/>
              </a:rPr>
              <a:t> Tân</a:t>
            </a:r>
          </a:p>
          <a:p>
            <a:pPr marR="0">
              <a:lnSpc>
                <a:spcPct val="107000"/>
              </a:lnSpc>
              <a:spcBef>
                <a:spcPts val="0"/>
              </a:spcBef>
              <a:spcAft>
                <a:spcPts val="800"/>
              </a:spcAft>
            </a:pPr>
            <a:r>
              <a:rPr lang="en-US" b="1" kern="100" dirty="0" err="1">
                <a:effectLst/>
                <a:latin typeface="Aptos" panose="020B0004020202020204" pitchFamily="34" charset="0"/>
                <a:ea typeface="Aptos" panose="020B0004020202020204" pitchFamily="34" charset="0"/>
                <a:cs typeface="Times New Roman" panose="02020603050405020304" pitchFamily="18" charset="0"/>
              </a:rPr>
              <a:t>Nhóm</a:t>
            </a:r>
            <a:r>
              <a:rPr lang="en-US" b="1" kern="100" dirty="0">
                <a:effectLst/>
                <a:latin typeface="Aptos" panose="020B0004020202020204" pitchFamily="34" charset="0"/>
                <a:ea typeface="Aptos" panose="020B0004020202020204" pitchFamily="34" charset="0"/>
                <a:cs typeface="Times New Roman" panose="02020603050405020304" pitchFamily="18" charset="0"/>
              </a:rPr>
              <a:t> 9</a:t>
            </a:r>
          </a:p>
          <a:p>
            <a:pPr marR="0">
              <a:lnSpc>
                <a:spcPct val="107000"/>
              </a:lnSpc>
              <a:spcBef>
                <a:spcPts val="0"/>
              </a:spcBef>
              <a:spcAft>
                <a:spcPts val="800"/>
              </a:spcAft>
            </a:pPr>
            <a:r>
              <a:rPr lang="en-US" kern="100" dirty="0">
                <a:effectLst/>
                <a:latin typeface="Aptos" panose="020B0004020202020204" pitchFamily="34" charset="0"/>
                <a:ea typeface="Aptos" panose="020B0004020202020204" pitchFamily="34" charset="0"/>
                <a:cs typeface="Times New Roman" panose="02020603050405020304" pitchFamily="18" charset="0"/>
              </a:rPr>
              <a:t>1. Lê </a:t>
            </a:r>
            <a:r>
              <a:rPr lang="en-US" kern="100" dirty="0" err="1">
                <a:effectLst/>
                <a:latin typeface="Aptos" panose="020B0004020202020204" pitchFamily="34" charset="0"/>
                <a:ea typeface="Aptos" panose="020B0004020202020204" pitchFamily="34" charset="0"/>
                <a:cs typeface="Times New Roman" panose="02020603050405020304" pitchFamily="18" charset="0"/>
              </a:rPr>
              <a:t>Ngoạn</a:t>
            </a:r>
            <a:r>
              <a:rPr lang="en-US" kern="100" dirty="0">
                <a:effectLst/>
                <a:latin typeface="Aptos" panose="020B0004020202020204" pitchFamily="34" charset="0"/>
                <a:ea typeface="Aptos" panose="020B0004020202020204" pitchFamily="34" charset="0"/>
                <a:cs typeface="Times New Roman" panose="02020603050405020304" pitchFamily="18" charset="0"/>
              </a:rPr>
              <a:t> – 22540013</a:t>
            </a:r>
            <a:br>
              <a:rPr lang="en-US" kern="100" dirty="0">
                <a:effectLst/>
                <a:latin typeface="Aptos" panose="020B0004020202020204" pitchFamily="34" charset="0"/>
                <a:ea typeface="Aptos" panose="020B0004020202020204" pitchFamily="34" charset="0"/>
                <a:cs typeface="Times New Roman" panose="02020603050405020304" pitchFamily="18" charset="0"/>
              </a:rPr>
            </a:br>
            <a:r>
              <a:rPr lang="en-US" kern="100" dirty="0">
                <a:effectLst/>
                <a:latin typeface="Aptos" panose="020B0004020202020204" pitchFamily="34" charset="0"/>
                <a:ea typeface="Aptos" panose="020B0004020202020204" pitchFamily="34" charset="0"/>
                <a:cs typeface="Times New Roman" panose="02020603050405020304" pitchFamily="18" charset="0"/>
              </a:rPr>
              <a:t>2. </a:t>
            </a:r>
            <a:r>
              <a:rPr lang="en-US" kern="100" dirty="0" err="1">
                <a:effectLst/>
                <a:latin typeface="Aptos" panose="020B0004020202020204" pitchFamily="34" charset="0"/>
                <a:ea typeface="Aptos" panose="020B0004020202020204" pitchFamily="34" charset="0"/>
                <a:cs typeface="Times New Roman" panose="02020603050405020304" pitchFamily="18" charset="0"/>
              </a:rPr>
              <a:t>Đỗ</a:t>
            </a:r>
            <a:r>
              <a:rPr lang="en-US" kern="100" dirty="0">
                <a:effectLst/>
                <a:latin typeface="Aptos" panose="020B0004020202020204" pitchFamily="34" charset="0"/>
                <a:ea typeface="Aptos" panose="020B0004020202020204" pitchFamily="34" charset="0"/>
                <a:cs typeface="Times New Roman" panose="02020603050405020304" pitchFamily="18" charset="0"/>
              </a:rPr>
              <a:t> Hoàng </a:t>
            </a:r>
            <a:r>
              <a:rPr lang="en-US" kern="100" dirty="0" err="1">
                <a:effectLst/>
                <a:latin typeface="Aptos" panose="020B0004020202020204" pitchFamily="34" charset="0"/>
                <a:ea typeface="Aptos" panose="020B0004020202020204" pitchFamily="34" charset="0"/>
                <a:cs typeface="Times New Roman" panose="02020603050405020304" pitchFamily="18" charset="0"/>
              </a:rPr>
              <a:t>Yến</a:t>
            </a:r>
            <a:r>
              <a:rPr lang="en-US" kern="100" dirty="0">
                <a:effectLst/>
                <a:latin typeface="Aptos" panose="020B0004020202020204" pitchFamily="34" charset="0"/>
                <a:ea typeface="Aptos" panose="020B0004020202020204" pitchFamily="34" charset="0"/>
                <a:cs typeface="Times New Roman" panose="02020603050405020304" pitchFamily="18" charset="0"/>
              </a:rPr>
              <a:t> -23540050  </a:t>
            </a:r>
          </a:p>
        </p:txBody>
      </p:sp>
      <p:sp>
        <p:nvSpPr>
          <p:cNvPr id="20" name="Rectangle 19">
            <a:extLst>
              <a:ext uri="{FF2B5EF4-FFF2-40B4-BE49-F238E27FC236}">
                <a16:creationId xmlns:a16="http://schemas.microsoft.com/office/drawing/2014/main" id="{975968F8-FF38-803E-4A74-5643A31C5693}"/>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a:extLst>
              <a:ext uri="{FF2B5EF4-FFF2-40B4-BE49-F238E27FC236}">
                <a16:creationId xmlns:a16="http://schemas.microsoft.com/office/drawing/2014/main" id="{ED5915E9-E666-8521-9466-470B5D58E528}"/>
              </a:ext>
            </a:extLst>
          </p:cNvPr>
          <p:cNvSpPr>
            <a:spLocks noGrp="1"/>
          </p:cNvSpPr>
          <p:nvPr>
            <p:ph type="sldNum" sz="quarter" idx="12"/>
          </p:nvPr>
        </p:nvSpPr>
        <p:spPr/>
        <p:txBody>
          <a:bodyPr/>
          <a:lstStyle/>
          <a:p>
            <a:fld id="{B60D4088-69A2-4BBC-B186-ED3C88D46D4A}" type="slidenum">
              <a:rPr lang="en-US" smtClean="0"/>
              <a:t>1</a:t>
            </a:fld>
            <a:endParaRPr lang="en-US"/>
          </a:p>
        </p:txBody>
      </p:sp>
      <p:sp>
        <p:nvSpPr>
          <p:cNvPr id="22" name="TextBox 21">
            <a:extLst>
              <a:ext uri="{FF2B5EF4-FFF2-40B4-BE49-F238E27FC236}">
                <a16:creationId xmlns:a16="http://schemas.microsoft.com/office/drawing/2014/main" id="{2B72B9E2-6DE4-9EA0-EAD5-93387A53E53A}"/>
              </a:ext>
            </a:extLst>
          </p:cNvPr>
          <p:cNvSpPr txBox="1"/>
          <p:nvPr/>
        </p:nvSpPr>
        <p:spPr>
          <a:xfrm>
            <a:off x="10533657" y="6243046"/>
            <a:ext cx="3397814" cy="674928"/>
          </a:xfrm>
          <a:prstGeom prst="rect">
            <a:avLst/>
          </a:prstGeom>
          <a:noFill/>
        </p:spPr>
        <p:txBody>
          <a:bodyPr wrap="square">
            <a:spAutoFit/>
          </a:bodyPr>
          <a:lstStyle/>
          <a:p>
            <a:pPr marR="0">
              <a:lnSpc>
                <a:spcPct val="107000"/>
              </a:lnSpc>
              <a:spcBef>
                <a:spcPts val="0"/>
              </a:spcBef>
              <a:spcAft>
                <a:spcPts val="800"/>
              </a:spcAft>
            </a:pPr>
            <a:br>
              <a:rPr lang="en-US" b="1" i="1" kern="100" dirty="0">
                <a:effectLst/>
                <a:latin typeface="Aptos" panose="020B0004020202020204" pitchFamily="34" charset="0"/>
                <a:ea typeface="Aptos" panose="020B0004020202020204" pitchFamily="34" charset="0"/>
                <a:cs typeface="Times New Roman" panose="02020603050405020304" pitchFamily="18" charset="0"/>
              </a:rPr>
            </a:br>
            <a:r>
              <a:rPr lang="en-US" b="1" i="1" kern="100" dirty="0">
                <a:effectLst/>
                <a:latin typeface="Aptos" panose="020B0004020202020204" pitchFamily="34" charset="0"/>
                <a:ea typeface="Aptos" panose="020B0004020202020204" pitchFamily="34" charset="0"/>
                <a:cs typeface="Times New Roman" panose="02020603050405020304" pitchFamily="18" charset="0"/>
              </a:rPr>
              <a:t>Date: 11.2024</a:t>
            </a:r>
          </a:p>
        </p:txBody>
      </p:sp>
    </p:spTree>
    <p:extLst>
      <p:ext uri="{BB962C8B-B14F-4D97-AF65-F5344CB8AC3E}">
        <p14:creationId xmlns:p14="http://schemas.microsoft.com/office/powerpoint/2010/main" val="1981827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3. Encoding</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3</a:t>
            </a:r>
            <a:endPar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687B4D-D1FE-F1A1-BFBF-7EAB69931763}"/>
              </a:ext>
            </a:extLst>
          </p:cNvPr>
          <p:cNvSpPr txBox="1"/>
          <p:nvPr/>
        </p:nvSpPr>
        <p:spPr>
          <a:xfrm>
            <a:off x="1067067" y="1605977"/>
            <a:ext cx="10982425" cy="4193456"/>
          </a:xfrm>
          <a:prstGeom prst="rect">
            <a:avLst/>
          </a:prstGeom>
          <a:noFill/>
        </p:spPr>
        <p:txBody>
          <a:bodyPr wrap="square">
            <a:spAutoFit/>
          </a:bodyPr>
          <a:lstStyle/>
          <a:p>
            <a:pPr marR="0">
              <a:lnSpc>
                <a:spcPct val="107000"/>
              </a:lnSpc>
              <a:spcBef>
                <a:spcPts val="0"/>
              </a:spcBef>
              <a:spcAft>
                <a:spcPts val="800"/>
              </a:spcAft>
            </a:pP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Mục</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đích</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2500" b="1" kern="100" dirty="0">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en-US" sz="2500" kern="100" dirty="0" err="1">
                <a:latin typeface="Aptos" panose="020B0004020202020204" pitchFamily="34" charset="0"/>
                <a:ea typeface="Aptos" panose="020B0004020202020204" pitchFamily="34" charset="0"/>
                <a:cs typeface="Times New Roman" panose="02020603050405020304" pitchFamily="18" charset="0"/>
              </a:rPr>
              <a:t>Chuyển</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đổi</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định</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dạng</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dữ</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liệu</a:t>
            </a:r>
            <a:r>
              <a:rPr lang="en-US" sz="2500" kern="100" dirty="0">
                <a:latin typeface="Aptos" panose="020B0004020202020204" pitchFamily="34" charset="0"/>
                <a:ea typeface="Aptos" panose="020B0004020202020204" pitchFamily="34" charset="0"/>
                <a:cs typeface="Times New Roman" panose="02020603050405020304" pitchFamily="18" charset="0"/>
              </a:rPr>
              <a:t>: Khi </a:t>
            </a:r>
            <a:r>
              <a:rPr lang="en-US" sz="2500" kern="100" dirty="0" err="1">
                <a:latin typeface="Aptos" panose="020B0004020202020204" pitchFamily="34" charset="0"/>
                <a:ea typeface="Aptos" panose="020B0004020202020204" pitchFamily="34" charset="0"/>
                <a:cs typeface="Times New Roman" panose="02020603050405020304" pitchFamily="18" charset="0"/>
              </a:rPr>
              <a:t>nhận</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dữ</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liệu</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từ</a:t>
            </a:r>
            <a:r>
              <a:rPr lang="en-US" sz="2500" kern="100" dirty="0">
                <a:latin typeface="Aptos" panose="020B0004020202020204" pitchFamily="34" charset="0"/>
                <a:ea typeface="Aptos" panose="020B0004020202020204" pitchFamily="34" charset="0"/>
                <a:cs typeface="Times New Roman" panose="02020603050405020304" pitchFamily="18" charset="0"/>
              </a:rPr>
              <a:t> API, </a:t>
            </a:r>
            <a:r>
              <a:rPr lang="en-US" sz="2500" kern="100" dirty="0" err="1">
                <a:latin typeface="Aptos" panose="020B0004020202020204" pitchFamily="34" charset="0"/>
                <a:ea typeface="Aptos" panose="020B0004020202020204" pitchFamily="34" charset="0"/>
                <a:cs typeface="Times New Roman" panose="02020603050405020304" pitchFamily="18" charset="0"/>
              </a:rPr>
              <a:t>bạn</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có</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thể</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cần</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mã</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hóa</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hoặc</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giải</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mã</a:t>
            </a:r>
            <a:r>
              <a:rPr lang="en-US" sz="2500" kern="100" dirty="0">
                <a:latin typeface="Aptos" panose="020B0004020202020204" pitchFamily="34" charset="0"/>
                <a:ea typeface="Aptos" panose="020B0004020202020204" pitchFamily="34" charset="0"/>
                <a:cs typeface="Times New Roman" panose="02020603050405020304" pitchFamily="18" charset="0"/>
              </a:rPr>
              <a:t> JSON, XML </a:t>
            </a:r>
            <a:r>
              <a:rPr lang="en-US" sz="2500" kern="100" dirty="0" err="1">
                <a:latin typeface="Aptos" panose="020B0004020202020204" pitchFamily="34" charset="0"/>
                <a:ea typeface="Aptos" panose="020B0004020202020204" pitchFamily="34" charset="0"/>
                <a:cs typeface="Times New Roman" panose="02020603050405020304" pitchFamily="18" charset="0"/>
              </a:rPr>
              <a:t>hoặc</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các</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định</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dạng</a:t>
            </a: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err="1">
                <a:latin typeface="Aptos" panose="020B0004020202020204" pitchFamily="34" charset="0"/>
                <a:ea typeface="Aptos" panose="020B0004020202020204" pitchFamily="34" charset="0"/>
                <a:cs typeface="Times New Roman" panose="02020603050405020304" pitchFamily="18" charset="0"/>
              </a:rPr>
              <a:t>khác</a:t>
            </a:r>
            <a:r>
              <a:rPr lang="en-US" sz="2500"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Xử lý chuỗi: Encoding giúp xử lý các ký tự đặc biệt trong chuỗi, như khi gửi thông tin qua URL (URL encoding) hoặc khi lưu trữ thông tin trong cơ sở dữ liệu.</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Bảo mật: Mã hóa dữ liệu nhạy cảm trước khi lưu trữ hoặc truyền tải</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Tương thích: Đảm bảo rằng dữ liệu có thể được hiểu đúng giữa các hệ thống khác nhau (như giữa client và server) bằng cách sử dụng encoding phù hợp.</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58F22D7-DE41-6883-0175-D83F3FF9E0C4}"/>
              </a:ext>
            </a:extLst>
          </p:cNvPr>
          <p:cNvSpPr>
            <a:spLocks noGrp="1"/>
          </p:cNvSpPr>
          <p:nvPr>
            <p:ph type="sldNum" sz="quarter" idx="12"/>
          </p:nvPr>
        </p:nvSpPr>
        <p:spPr/>
        <p:txBody>
          <a:bodyPr/>
          <a:lstStyle/>
          <a:p>
            <a:fld id="{B60D4088-69A2-4BBC-B186-ED3C88D46D4A}" type="slidenum">
              <a:rPr lang="en-US" smtClean="0"/>
              <a:t>10</a:t>
            </a:fld>
            <a:endParaRPr lang="en-US"/>
          </a:p>
        </p:txBody>
      </p:sp>
    </p:spTree>
    <p:extLst>
      <p:ext uri="{BB962C8B-B14F-4D97-AF65-F5344CB8AC3E}">
        <p14:creationId xmlns:p14="http://schemas.microsoft.com/office/powerpoint/2010/main" val="6271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3. Encoding</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3</a:t>
            </a:r>
            <a:endPar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687B4D-D1FE-F1A1-BFBF-7EAB69931763}"/>
              </a:ext>
            </a:extLst>
          </p:cNvPr>
          <p:cNvSpPr txBox="1"/>
          <p:nvPr/>
        </p:nvSpPr>
        <p:spPr>
          <a:xfrm>
            <a:off x="1209575" y="1368824"/>
            <a:ext cx="10982425" cy="489878"/>
          </a:xfrm>
          <a:prstGeom prst="rect">
            <a:avLst/>
          </a:prstGeom>
          <a:noFill/>
        </p:spPr>
        <p:txBody>
          <a:bodyPr wrap="square">
            <a:spAutoFit/>
          </a:bodyPr>
          <a:lstStyle/>
          <a:p>
            <a:pPr marR="0">
              <a:lnSpc>
                <a:spcPct val="107000"/>
              </a:lnSpc>
              <a:spcBef>
                <a:spcPts val="0"/>
              </a:spcBef>
              <a:spcAft>
                <a:spcPts val="800"/>
              </a:spcAft>
            </a:pPr>
            <a:r>
              <a:rPr lang="en-US" sz="2500" b="1" kern="100" dirty="0">
                <a:latin typeface="Aptos" panose="020B0004020202020204" pitchFamily="34" charset="0"/>
                <a:ea typeface="Aptos" panose="020B0004020202020204" pitchFamily="34" charset="0"/>
                <a:cs typeface="Times New Roman" panose="02020603050405020304" pitchFamily="18" charset="0"/>
              </a:rPr>
              <a:t>QR code</a:t>
            </a:r>
          </a:p>
        </p:txBody>
      </p:sp>
      <p:sp>
        <p:nvSpPr>
          <p:cNvPr id="5" name="TextBox 4">
            <a:extLst>
              <a:ext uri="{FF2B5EF4-FFF2-40B4-BE49-F238E27FC236}">
                <a16:creationId xmlns:a16="http://schemas.microsoft.com/office/drawing/2014/main" id="{CCE7FFA9-FCFA-2E64-4F7E-A8BD38BA9EBD}"/>
              </a:ext>
            </a:extLst>
          </p:cNvPr>
          <p:cNvSpPr txBox="1"/>
          <p:nvPr/>
        </p:nvSpPr>
        <p:spPr>
          <a:xfrm>
            <a:off x="1206268" y="1962716"/>
            <a:ext cx="6102416" cy="2838790"/>
          </a:xfrm>
          <a:prstGeom prst="rect">
            <a:avLst/>
          </a:prstGeom>
          <a:noFill/>
        </p:spPr>
        <p:txBody>
          <a:bodyPr wrap="square">
            <a:spAutoFit/>
          </a:bodyPr>
          <a:lstStyle/>
          <a:p>
            <a:pPr marR="0">
              <a:lnSpc>
                <a:spcPct val="107000"/>
              </a:lnSpc>
              <a:spcBef>
                <a:spcPts val="0"/>
              </a:spcBef>
              <a:spcAft>
                <a:spcPts val="800"/>
              </a:spcAft>
            </a:pPr>
            <a:r>
              <a:rPr lang="en-US" sz="2800" dirty="0"/>
              <a:t>- </a:t>
            </a:r>
            <a:r>
              <a:rPr lang="en-US" sz="2800" b="1" dirty="0"/>
              <a:t>M</a:t>
            </a:r>
            <a:r>
              <a:rPr lang="vi-VN" sz="2800" b="1" dirty="0"/>
              <a:t>ã vạch hình vuông </a:t>
            </a:r>
            <a:r>
              <a:rPr lang="vi-VN" sz="2800" dirty="0"/>
              <a:t>có thể chứa thông tin như văn bản, URL, hoặc số điện thoại.</a:t>
            </a:r>
            <a:br>
              <a:rPr lang="en-US" sz="2800" dirty="0"/>
            </a:br>
            <a:r>
              <a:rPr lang="en-US" sz="2800" dirty="0"/>
              <a:t>- T</a:t>
            </a:r>
            <a:r>
              <a:rPr lang="vi-VN" sz="2800" dirty="0"/>
              <a:t>hường được sử dụng trong marketing, thanh toán, và chia sẻ thông tin nhanh chóng.</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8194" name="Picture 2" descr="QR code - Wikipedia">
            <a:extLst>
              <a:ext uri="{FF2B5EF4-FFF2-40B4-BE49-F238E27FC236}">
                <a16:creationId xmlns:a16="http://schemas.microsoft.com/office/drawing/2014/main" id="{8FD41119-D3D7-4C52-B2DF-627BAAC92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495" y="1770144"/>
            <a:ext cx="4022558" cy="402255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00293E18-E53B-00CD-0676-32F636072825}"/>
              </a:ext>
            </a:extLst>
          </p:cNvPr>
          <p:cNvSpPr>
            <a:spLocks noGrp="1"/>
          </p:cNvSpPr>
          <p:nvPr>
            <p:ph type="sldNum" sz="quarter" idx="12"/>
          </p:nvPr>
        </p:nvSpPr>
        <p:spPr/>
        <p:txBody>
          <a:bodyPr/>
          <a:lstStyle/>
          <a:p>
            <a:fld id="{B60D4088-69A2-4BBC-B186-ED3C88D46D4A}" type="slidenum">
              <a:rPr lang="en-US" smtClean="0"/>
              <a:t>11</a:t>
            </a:fld>
            <a:endParaRPr lang="en-US"/>
          </a:p>
        </p:txBody>
      </p:sp>
    </p:spTree>
    <p:extLst>
      <p:ext uri="{BB962C8B-B14F-4D97-AF65-F5344CB8AC3E}">
        <p14:creationId xmlns:p14="http://schemas.microsoft.com/office/powerpoint/2010/main" val="1840407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3. Encoding</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3</a:t>
            </a:r>
            <a:endPar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687B4D-D1FE-F1A1-BFBF-7EAB69931763}"/>
              </a:ext>
            </a:extLst>
          </p:cNvPr>
          <p:cNvSpPr txBox="1"/>
          <p:nvPr/>
        </p:nvSpPr>
        <p:spPr>
          <a:xfrm>
            <a:off x="1209575" y="1368824"/>
            <a:ext cx="10982425" cy="489878"/>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Mã</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hóa</a:t>
            </a:r>
            <a:r>
              <a:rPr lang="en-US" sz="2500" b="1" kern="100" dirty="0">
                <a:latin typeface="Aptos" panose="020B0004020202020204" pitchFamily="34" charset="0"/>
                <a:ea typeface="Aptos" panose="020B0004020202020204" pitchFamily="34" charset="0"/>
                <a:cs typeface="Times New Roman" panose="02020603050405020304" pitchFamily="18" charset="0"/>
              </a:rPr>
              <a:t> MD5</a:t>
            </a:r>
          </a:p>
        </p:txBody>
      </p:sp>
      <p:sp>
        <p:nvSpPr>
          <p:cNvPr id="6" name="TextBox 5">
            <a:extLst>
              <a:ext uri="{FF2B5EF4-FFF2-40B4-BE49-F238E27FC236}">
                <a16:creationId xmlns:a16="http://schemas.microsoft.com/office/drawing/2014/main" id="{588B7AD4-0D1E-6B29-E294-7E1186C9697C}"/>
              </a:ext>
            </a:extLst>
          </p:cNvPr>
          <p:cNvSpPr txBox="1"/>
          <p:nvPr/>
        </p:nvSpPr>
        <p:spPr>
          <a:xfrm>
            <a:off x="1206268" y="2311098"/>
            <a:ext cx="4496031" cy="2650726"/>
          </a:xfrm>
          <a:prstGeom prst="rect">
            <a:avLst/>
          </a:prstGeom>
          <a:noFill/>
        </p:spPr>
        <p:txBody>
          <a:bodyPr wrap="square">
            <a:spAutoFit/>
          </a:bodyPr>
          <a:lstStyle/>
          <a:p>
            <a:pPr marL="342900" marR="0" indent="-342900">
              <a:lnSpc>
                <a:spcPct val="107000"/>
              </a:lnSpc>
              <a:spcBef>
                <a:spcPts val="0"/>
              </a:spcBef>
              <a:spcAft>
                <a:spcPts val="800"/>
              </a:spcAft>
              <a:buFontTx/>
              <a:buChar char="-"/>
            </a:pPr>
            <a:r>
              <a:rPr lang="en-US" sz="2500" kern="100" dirty="0">
                <a:latin typeface="Aptos" panose="020B0004020202020204" pitchFamily="34" charset="0"/>
                <a:ea typeface="Aptos" panose="020B0004020202020204" pitchFamily="34" charset="0"/>
                <a:cs typeface="Times New Roman" panose="02020603050405020304" pitchFamily="18" charset="0"/>
              </a:rPr>
              <a:t>M</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ột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hàm băm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được sử dụng để tạo ra một giá trị băm 128-bit từ dữ liệu đầu vào.</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MD5 thường được sử dụng để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kiểm tra tính toàn vẹn</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của dữ liệu. </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3318" name="Picture 6" descr="Rise &amp; Fall of MD5 – atsec">
            <a:extLst>
              <a:ext uri="{FF2B5EF4-FFF2-40B4-BE49-F238E27FC236}">
                <a16:creationId xmlns:a16="http://schemas.microsoft.com/office/drawing/2014/main" id="{C92430F5-7207-A20B-3713-074E3FB59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183" y="1858702"/>
            <a:ext cx="5902460" cy="34308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CDC3511-1BF0-4E71-BD26-6276FC12DC2C}"/>
              </a:ext>
            </a:extLst>
          </p:cNvPr>
          <p:cNvSpPr txBox="1"/>
          <p:nvPr/>
        </p:nvSpPr>
        <p:spPr>
          <a:xfrm>
            <a:off x="1549668" y="5289507"/>
            <a:ext cx="9298004" cy="1313180"/>
          </a:xfrm>
          <a:prstGeom prst="rect">
            <a:avLst/>
          </a:prstGeom>
          <a:noFill/>
        </p:spPr>
        <p:txBody>
          <a:bodyPr wrap="square">
            <a:spAutoFit/>
          </a:bodyPr>
          <a:lstStyle/>
          <a:p>
            <a:pPr marL="342900" marR="0" indent="-342900">
              <a:lnSpc>
                <a:spcPct val="107000"/>
              </a:lnSpc>
              <a:spcBef>
                <a:spcPts val="0"/>
              </a:spcBef>
              <a:spcAft>
                <a:spcPts val="800"/>
              </a:spcAft>
              <a:buFontTx/>
              <a:buChar char="-"/>
            </a:pPr>
            <a:r>
              <a:rPr lang="en-US" sz="2500" kern="100" dirty="0">
                <a:latin typeface="Aptos" panose="020B0004020202020204" pitchFamily="34" charset="0"/>
                <a:ea typeface="Aptos" panose="020B0004020202020204" pitchFamily="34" charset="0"/>
                <a:cs typeface="Times New Roman" panose="02020603050405020304" pitchFamily="18" charset="0"/>
              </a:rPr>
              <a:t>T</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uy nhiên, MD5 đã được chứng minh là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có</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những lỗ hổng bảo mật</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vì vậy không nên sử dụng cho các ứng dụng yêu cầu bảo mật cao.</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004B82C9-7906-AEBF-1502-8F2B3E44F828}"/>
              </a:ext>
            </a:extLst>
          </p:cNvPr>
          <p:cNvSpPr>
            <a:spLocks noGrp="1"/>
          </p:cNvSpPr>
          <p:nvPr>
            <p:ph type="sldNum" sz="quarter" idx="12"/>
          </p:nvPr>
        </p:nvSpPr>
        <p:spPr/>
        <p:txBody>
          <a:bodyPr/>
          <a:lstStyle/>
          <a:p>
            <a:fld id="{B60D4088-69A2-4BBC-B186-ED3C88D46D4A}" type="slidenum">
              <a:rPr lang="en-US" smtClean="0"/>
              <a:t>12</a:t>
            </a:fld>
            <a:endParaRPr lang="en-US"/>
          </a:p>
        </p:txBody>
      </p:sp>
    </p:spTree>
    <p:extLst>
      <p:ext uri="{BB962C8B-B14F-4D97-AF65-F5344CB8AC3E}">
        <p14:creationId xmlns:p14="http://schemas.microsoft.com/office/powerpoint/2010/main" val="249610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3. Encoding</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3</a:t>
            </a:r>
            <a:endPar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687B4D-D1FE-F1A1-BFBF-7EAB69931763}"/>
              </a:ext>
            </a:extLst>
          </p:cNvPr>
          <p:cNvSpPr txBox="1"/>
          <p:nvPr/>
        </p:nvSpPr>
        <p:spPr>
          <a:xfrm>
            <a:off x="1209575" y="1368824"/>
            <a:ext cx="10982425" cy="489878"/>
          </a:xfrm>
          <a:prstGeom prst="rect">
            <a:avLst/>
          </a:prstGeom>
          <a:noFill/>
        </p:spPr>
        <p:txBody>
          <a:bodyPr wrap="square">
            <a:spAutoFit/>
          </a:bodyPr>
          <a:lstStyle/>
          <a:p>
            <a:pPr marR="0">
              <a:lnSpc>
                <a:spcPct val="107000"/>
              </a:lnSpc>
              <a:spcBef>
                <a:spcPts val="0"/>
              </a:spcBef>
              <a:spcAft>
                <a:spcPts val="800"/>
              </a:spcAft>
            </a:pPr>
            <a:r>
              <a:rPr lang="en-US" sz="2500" b="1" kern="100">
                <a:latin typeface="Aptos" panose="020B0004020202020204" pitchFamily="34" charset="0"/>
                <a:ea typeface="Aptos" panose="020B0004020202020204" pitchFamily="34" charset="0"/>
                <a:cs typeface="Times New Roman" panose="02020603050405020304" pitchFamily="18" charset="0"/>
              </a:rPr>
              <a:t>Mã hóa SHA256</a:t>
            </a:r>
            <a:endParaRPr lang="en-US" sz="2500" b="1"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14338" name="Picture 2" descr="Hàm băm SHA-256 là gì? - BlockchainWork">
            <a:extLst>
              <a:ext uri="{FF2B5EF4-FFF2-40B4-BE49-F238E27FC236}">
                <a16:creationId xmlns:a16="http://schemas.microsoft.com/office/drawing/2014/main" id="{68D10A8B-40B3-DBD3-4170-606B86E88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505" y="1506670"/>
            <a:ext cx="7141925" cy="39503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8B7AD4-0D1E-6B29-E294-7E1186C9697C}"/>
              </a:ext>
            </a:extLst>
          </p:cNvPr>
          <p:cNvSpPr txBox="1"/>
          <p:nvPr/>
        </p:nvSpPr>
        <p:spPr>
          <a:xfrm>
            <a:off x="1098251" y="1752833"/>
            <a:ext cx="3912254" cy="3885679"/>
          </a:xfrm>
          <a:prstGeom prst="rect">
            <a:avLst/>
          </a:prstGeom>
          <a:noFill/>
        </p:spPr>
        <p:txBody>
          <a:bodyPr wrap="square">
            <a:spAutoFit/>
          </a:bodyPr>
          <a:lstStyle/>
          <a:p>
            <a:pPr marL="342900" marR="0" indent="-342900">
              <a:lnSpc>
                <a:spcPct val="107000"/>
              </a:lnSpc>
              <a:spcBef>
                <a:spcPts val="0"/>
              </a:spcBef>
              <a:spcAft>
                <a:spcPts val="800"/>
              </a:spcAft>
              <a:buFontTx/>
              <a:buChar char="-"/>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C</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ung cấp độ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bảo mật cao hơn</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so với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MD5.</a:t>
            </a:r>
            <a:endParaRPr lang="en-US" sz="2500" b="1"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SHA256 </a:t>
            </a:r>
            <a:r>
              <a:rPr lang="en-US" sz="2500" kern="100" dirty="0" err="1">
                <a:effectLst/>
                <a:latin typeface="Aptos" panose="020B0004020202020204" pitchFamily="34" charset="0"/>
                <a:ea typeface="Aptos" panose="020B0004020202020204" pitchFamily="34" charset="0"/>
                <a:cs typeface="Times New Roman" panose="02020603050405020304" pitchFamily="18" charset="0"/>
              </a:rPr>
              <a:t>tạo</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kern="100" dirty="0" err="1">
                <a:effectLst/>
                <a:latin typeface="Aptos" panose="020B0004020202020204" pitchFamily="34" charset="0"/>
                <a:ea typeface="Aptos" panose="020B0004020202020204" pitchFamily="34" charset="0"/>
                <a:cs typeface="Times New Roman" panose="02020603050405020304" pitchFamily="18" charset="0"/>
              </a:rPr>
              <a:t>ra</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một</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giá</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trị</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băm</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256-bit</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và thường được sử dụng trong các ứng dụng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bảo mật</a:t>
            </a: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như xác thực dữ liệu và mã hóa mật khẩu. </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5B41627-2D31-9DF5-65FB-0146CB70F572}"/>
              </a:ext>
            </a:extLst>
          </p:cNvPr>
          <p:cNvSpPr txBox="1"/>
          <p:nvPr/>
        </p:nvSpPr>
        <p:spPr>
          <a:xfrm>
            <a:off x="2363001" y="5884675"/>
            <a:ext cx="9654139" cy="489878"/>
          </a:xfrm>
          <a:prstGeom prst="rect">
            <a:avLst/>
          </a:prstGeom>
          <a:noFill/>
        </p:spPr>
        <p:txBody>
          <a:bodyPr wrap="square">
            <a:spAutoFit/>
          </a:bodyPr>
          <a:lstStyle/>
          <a:p>
            <a:pPr marR="0">
              <a:lnSpc>
                <a:spcPct val="107000"/>
              </a:lnSpc>
              <a:spcBef>
                <a:spcPts val="0"/>
              </a:spcBef>
              <a:spcAft>
                <a:spcPts val="800"/>
              </a:spcAft>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SHA256 là lựa chọn tốt hơn cho các ứng dụng nhạy cảm với bảo mật.</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EFEF8B7D-DD71-334A-8ADB-49032C9CE89D}"/>
              </a:ext>
            </a:extLst>
          </p:cNvPr>
          <p:cNvSpPr>
            <a:spLocks noGrp="1"/>
          </p:cNvSpPr>
          <p:nvPr>
            <p:ph type="sldNum" sz="quarter" idx="12"/>
          </p:nvPr>
        </p:nvSpPr>
        <p:spPr/>
        <p:txBody>
          <a:bodyPr/>
          <a:lstStyle/>
          <a:p>
            <a:fld id="{B60D4088-69A2-4BBC-B186-ED3C88D46D4A}" type="slidenum">
              <a:rPr lang="en-US" smtClean="0"/>
              <a:t>13</a:t>
            </a:fld>
            <a:endParaRPr lang="en-US"/>
          </a:p>
        </p:txBody>
      </p:sp>
    </p:spTree>
    <p:extLst>
      <p:ext uri="{BB962C8B-B14F-4D97-AF65-F5344CB8AC3E}">
        <p14:creationId xmlns:p14="http://schemas.microsoft.com/office/powerpoint/2010/main" val="292279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3. Encoding</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3</a:t>
            </a:r>
            <a:endPar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687B4D-D1FE-F1A1-BFBF-7EAB69931763}"/>
              </a:ext>
            </a:extLst>
          </p:cNvPr>
          <p:cNvSpPr txBox="1"/>
          <p:nvPr/>
        </p:nvSpPr>
        <p:spPr>
          <a:xfrm>
            <a:off x="1209575" y="1368824"/>
            <a:ext cx="10982425" cy="489878"/>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Bộ</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lọc</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từ</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ngữ</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thô</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tục</a:t>
            </a:r>
            <a:r>
              <a:rPr lang="en-US" sz="2500" b="1" kern="100" dirty="0">
                <a:latin typeface="Aptos" panose="020B0004020202020204" pitchFamily="34" charset="0"/>
                <a:ea typeface="Aptos" panose="020B0004020202020204" pitchFamily="34" charset="0"/>
                <a:cs typeface="Times New Roman" panose="02020603050405020304" pitchFamily="18" charset="0"/>
              </a:rPr>
              <a:t> (Profanity Filter)</a:t>
            </a:r>
          </a:p>
        </p:txBody>
      </p:sp>
      <p:sp>
        <p:nvSpPr>
          <p:cNvPr id="7" name="TextBox 6">
            <a:extLst>
              <a:ext uri="{FF2B5EF4-FFF2-40B4-BE49-F238E27FC236}">
                <a16:creationId xmlns:a16="http://schemas.microsoft.com/office/drawing/2014/main" id="{95B41627-2D31-9DF5-65FB-0146CB70F572}"/>
              </a:ext>
            </a:extLst>
          </p:cNvPr>
          <p:cNvSpPr txBox="1"/>
          <p:nvPr/>
        </p:nvSpPr>
        <p:spPr>
          <a:xfrm>
            <a:off x="1206268" y="2201068"/>
            <a:ext cx="6102416" cy="3988271"/>
          </a:xfrm>
          <a:prstGeom prst="rect">
            <a:avLst/>
          </a:prstGeom>
          <a:noFill/>
        </p:spPr>
        <p:txBody>
          <a:bodyPr wrap="square">
            <a:spAutoFit/>
          </a:bodyPr>
          <a:lstStyle/>
          <a:p>
            <a:pPr marR="0">
              <a:lnSpc>
                <a:spcPct val="107000"/>
              </a:lnSpc>
              <a:spcBef>
                <a:spcPts val="0"/>
              </a:spcBef>
              <a:spcAft>
                <a:spcPts val="800"/>
              </a:spcAft>
            </a:pP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a:latin typeface="Aptos" panose="020B0004020202020204" pitchFamily="34" charset="0"/>
                <a:ea typeface="Aptos" panose="020B0004020202020204" pitchFamily="34" charset="0"/>
                <a:cs typeface="Times New Roman" panose="02020603050405020304" pitchFamily="18" charset="0"/>
              </a:rPr>
              <a:t>K</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iểm tra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và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lọc bỏ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các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từ ngữ không phù hợp</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hoặc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thô tục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trong văn bản.</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07000"/>
              </a:lnSpc>
              <a:spcBef>
                <a:spcPts val="0"/>
              </a:spcBef>
              <a:spcAft>
                <a:spcPts val="800"/>
              </a:spcAft>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Á</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p dụng trong các ứng dụng nhắn tin, diễn đàn trực tuyến hoặc game để duy trì môi trường tích cực và an toàn.</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07000"/>
              </a:lnSpc>
              <a:spcBef>
                <a:spcPts val="0"/>
              </a:spcBef>
              <a:spcAft>
                <a:spcPts val="800"/>
              </a:spcAft>
            </a:pPr>
            <a:r>
              <a:rPr lang="en-US" sz="2500" kern="100" dirty="0">
                <a:latin typeface="Aptos" panose="020B0004020202020204" pitchFamily="34" charset="0"/>
                <a:ea typeface="Aptos" panose="020B0004020202020204" pitchFamily="34" charset="0"/>
                <a:cs typeface="Times New Roman" panose="02020603050405020304" pitchFamily="18" charset="0"/>
              </a:rPr>
              <a:t>-</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Bộ lọc hoạt động bằng cách so sánh văn bản đầu vào với một danh sách các từ không phù hợp và thay thế chúng bằng ký tự đặc biệt, như dấu sao (*).</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7CE2328-4D8C-40DE-5D5B-3AE178489F3D}"/>
              </a:ext>
            </a:extLst>
          </p:cNvPr>
          <p:cNvPicPr>
            <a:picLocks noChangeAspect="1"/>
          </p:cNvPicPr>
          <p:nvPr/>
        </p:nvPicPr>
        <p:blipFill>
          <a:blip r:embed="rId2"/>
          <a:stretch>
            <a:fillRect/>
          </a:stretch>
        </p:blipFill>
        <p:spPr>
          <a:xfrm>
            <a:off x="7308684" y="1667907"/>
            <a:ext cx="4521432" cy="4521432"/>
          </a:xfrm>
          <a:prstGeom prst="rect">
            <a:avLst/>
          </a:prstGeom>
        </p:spPr>
      </p:pic>
      <p:sp>
        <p:nvSpPr>
          <p:cNvPr id="10" name="Slide Number Placeholder 9">
            <a:extLst>
              <a:ext uri="{FF2B5EF4-FFF2-40B4-BE49-F238E27FC236}">
                <a16:creationId xmlns:a16="http://schemas.microsoft.com/office/drawing/2014/main" id="{5E1D4A04-15D6-73D3-ECCA-3F7721A654F2}"/>
              </a:ext>
            </a:extLst>
          </p:cNvPr>
          <p:cNvSpPr>
            <a:spLocks noGrp="1"/>
          </p:cNvSpPr>
          <p:nvPr>
            <p:ph type="sldNum" sz="quarter" idx="12"/>
          </p:nvPr>
        </p:nvSpPr>
        <p:spPr/>
        <p:txBody>
          <a:bodyPr/>
          <a:lstStyle/>
          <a:p>
            <a:fld id="{B60D4088-69A2-4BBC-B186-ED3C88D46D4A}" type="slidenum">
              <a:rPr lang="en-US" smtClean="0"/>
              <a:t>14</a:t>
            </a:fld>
            <a:endParaRPr lang="en-US"/>
          </a:p>
        </p:txBody>
      </p:sp>
    </p:spTree>
    <p:extLst>
      <p:ext uri="{BB962C8B-B14F-4D97-AF65-F5344CB8AC3E}">
        <p14:creationId xmlns:p14="http://schemas.microsoft.com/office/powerpoint/2010/main" val="5520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pm:react-speedometer | Skypack">
            <a:extLst>
              <a:ext uri="{FF2B5EF4-FFF2-40B4-BE49-F238E27FC236}">
                <a16:creationId xmlns:a16="http://schemas.microsoft.com/office/drawing/2014/main" id="{196E76BB-A8F1-4BC0-5D07-5C5A7C826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752" y="3703465"/>
            <a:ext cx="9583802" cy="30673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40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a:t>
            </a:r>
          </a:p>
        </p:txBody>
      </p:sp>
      <p:sp>
        <p:nvSpPr>
          <p:cNvPr id="6" name="TextBox 5">
            <a:extLst>
              <a:ext uri="{FF2B5EF4-FFF2-40B4-BE49-F238E27FC236}">
                <a16:creationId xmlns:a16="http://schemas.microsoft.com/office/drawing/2014/main" id="{0364F720-83F6-5E76-9174-BBCA3DBE89A2}"/>
              </a:ext>
            </a:extLst>
          </p:cNvPr>
          <p:cNvSpPr txBox="1"/>
          <p:nvPr/>
        </p:nvSpPr>
        <p:spPr>
          <a:xfrm>
            <a:off x="1495026" y="1434261"/>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Speedometer Graph</a:t>
            </a:r>
          </a:p>
        </p:txBody>
      </p:sp>
      <p:pic>
        <p:nvPicPr>
          <p:cNvPr id="2050" name="Picture 2" descr="reactjs - React Speedometer or gauge. How to created labelled speedometer  in react? - Stack Overflow">
            <a:extLst>
              <a:ext uri="{FF2B5EF4-FFF2-40B4-BE49-F238E27FC236}">
                <a16:creationId xmlns:a16="http://schemas.microsoft.com/office/drawing/2014/main" id="{E20BB8A4-372F-645A-0F74-7DA3CFFEF2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237" y="1290861"/>
            <a:ext cx="4763980" cy="24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56F2CB-7803-2AF9-36D5-1CEDF981E311}"/>
              </a:ext>
            </a:extLst>
          </p:cNvPr>
          <p:cNvSpPr txBox="1"/>
          <p:nvPr/>
        </p:nvSpPr>
        <p:spPr>
          <a:xfrm>
            <a:off x="1495026" y="2053006"/>
            <a:ext cx="6102416" cy="2341667"/>
          </a:xfrm>
          <a:prstGeom prst="rect">
            <a:avLst/>
          </a:prstGeom>
          <a:noFill/>
        </p:spPr>
        <p:txBody>
          <a:bodyPr wrap="square">
            <a:spAutoFit/>
          </a:bodyPr>
          <a:lstStyle/>
          <a:p>
            <a:pPr marL="342900" marR="0" indent="-342900">
              <a:lnSpc>
                <a:spcPct val="107000"/>
              </a:lnSpc>
              <a:spcBef>
                <a:spcPts val="0"/>
              </a:spcBef>
              <a:spcAft>
                <a:spcPts val="800"/>
              </a:spcAft>
              <a:buFontTx/>
              <a:buChar char="-"/>
            </a:pPr>
            <a:r>
              <a:rPr lang="en-US" sz="2500" kern="100" dirty="0" err="1">
                <a:effectLst/>
                <a:latin typeface="Aptos" panose="020B0004020202020204" pitchFamily="34" charset="0"/>
                <a:ea typeface="Aptos" panose="020B0004020202020204" pitchFamily="34" charset="0"/>
                <a:cs typeface="Times New Roman" panose="02020603050405020304" pitchFamily="18" charset="0"/>
              </a:rPr>
              <a:t>Dạng</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gauge </a:t>
            </a:r>
            <a:r>
              <a:rPr lang="en-US" sz="2500" kern="100" dirty="0" err="1">
                <a:effectLst/>
                <a:latin typeface="Aptos" panose="020B0004020202020204" pitchFamily="34" charset="0"/>
                <a:ea typeface="Aptos" panose="020B0004020202020204" pitchFamily="34" charset="0"/>
                <a:cs typeface="Times New Roman" panose="02020603050405020304" pitchFamily="18" charset="0"/>
              </a:rPr>
              <a:t>tròn</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en-US" sz="2500" kern="100" dirty="0">
                <a:latin typeface="Aptos" panose="020B0004020202020204" pitchFamily="34" charset="0"/>
                <a:ea typeface="Aptos" panose="020B0004020202020204" pitchFamily="34" charset="0"/>
                <a:cs typeface="Times New Roman" panose="02020603050405020304" pitchFamily="18" charset="0"/>
              </a:rPr>
              <a:t>H</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iển thị các chỉ số như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hiệu suất</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tiến độ</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hoặc bất kỳ giá trị nào nằm trong một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phạm vi xác định</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07000"/>
              </a:lnSpc>
              <a:spcBef>
                <a:spcPts val="0"/>
              </a:spcBef>
              <a:spcAft>
                <a:spcPts val="800"/>
              </a:spcAft>
            </a:pP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7268AF82-46F2-6EE9-0609-64DF8C5B6DC1}"/>
              </a:ext>
            </a:extLst>
          </p:cNvPr>
          <p:cNvSpPr>
            <a:spLocks noGrp="1"/>
          </p:cNvSpPr>
          <p:nvPr>
            <p:ph type="sldNum" sz="quarter" idx="12"/>
          </p:nvPr>
        </p:nvSpPr>
        <p:spPr/>
        <p:txBody>
          <a:bodyPr/>
          <a:lstStyle/>
          <a:p>
            <a:fld id="{B60D4088-69A2-4BBC-B186-ED3C88D46D4A}" type="slidenum">
              <a:rPr lang="en-US" smtClean="0"/>
              <a:t>2</a:t>
            </a:fld>
            <a:endParaRPr lang="en-US"/>
          </a:p>
        </p:txBody>
      </p:sp>
    </p:spTree>
    <p:extLst>
      <p:ext uri="{BB962C8B-B14F-4D97-AF65-F5344CB8AC3E}">
        <p14:creationId xmlns:p14="http://schemas.microsoft.com/office/powerpoint/2010/main" val="349410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40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a:t>
            </a:r>
          </a:p>
        </p:txBody>
      </p:sp>
      <p:sp>
        <p:nvSpPr>
          <p:cNvPr id="6" name="TextBox 5">
            <a:extLst>
              <a:ext uri="{FF2B5EF4-FFF2-40B4-BE49-F238E27FC236}">
                <a16:creationId xmlns:a16="http://schemas.microsoft.com/office/drawing/2014/main" id="{0364F720-83F6-5E76-9174-BBCA3DBE89A2}"/>
              </a:ext>
            </a:extLst>
          </p:cNvPr>
          <p:cNvSpPr txBox="1"/>
          <p:nvPr/>
        </p:nvSpPr>
        <p:spPr>
          <a:xfrm>
            <a:off x="1128232" y="1278880"/>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Speedometer Graph</a:t>
            </a:r>
          </a:p>
        </p:txBody>
      </p:sp>
      <p:sp>
        <p:nvSpPr>
          <p:cNvPr id="11" name="TextBox 10">
            <a:extLst>
              <a:ext uri="{FF2B5EF4-FFF2-40B4-BE49-F238E27FC236}">
                <a16:creationId xmlns:a16="http://schemas.microsoft.com/office/drawing/2014/main" id="{3656F2CB-7803-2AF9-36D5-1CEDF981E311}"/>
              </a:ext>
            </a:extLst>
          </p:cNvPr>
          <p:cNvSpPr txBox="1"/>
          <p:nvPr/>
        </p:nvSpPr>
        <p:spPr>
          <a:xfrm>
            <a:off x="1098251" y="1768758"/>
            <a:ext cx="5443213" cy="2444259"/>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Ưu</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điểm</a:t>
            </a:r>
            <a:r>
              <a:rPr lang="en-US" sz="2500" b="1"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Dễ dàng tùy chỉnh màu sắc và nhãn.</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Hoạt hình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mượt mà khi giá trị thay đổi.</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Giao diện </a:t>
            </a:r>
            <a:r>
              <a:rPr lang="vi-VN" sz="25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trực quan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và </a:t>
            </a:r>
            <a:r>
              <a:rPr lang="vi-VN" sz="25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dễ hiểu</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39F88305-A3C6-E60E-BB7E-D927CBF27801}"/>
              </a:ext>
            </a:extLst>
          </p:cNvPr>
          <p:cNvPicPr>
            <a:picLocks noChangeAspect="1"/>
          </p:cNvPicPr>
          <p:nvPr/>
        </p:nvPicPr>
        <p:blipFill>
          <a:blip r:embed="rId2"/>
          <a:stretch>
            <a:fillRect/>
          </a:stretch>
        </p:blipFill>
        <p:spPr>
          <a:xfrm>
            <a:off x="6530079" y="1248208"/>
            <a:ext cx="5448660" cy="5401957"/>
          </a:xfrm>
          <a:prstGeom prst="rect">
            <a:avLst/>
          </a:prstGeom>
        </p:spPr>
      </p:pic>
      <p:sp>
        <p:nvSpPr>
          <p:cNvPr id="15" name="TextBox 14">
            <a:extLst>
              <a:ext uri="{FF2B5EF4-FFF2-40B4-BE49-F238E27FC236}">
                <a16:creationId xmlns:a16="http://schemas.microsoft.com/office/drawing/2014/main" id="{98729208-97BA-3ED1-D675-8D69E9C9D54B}"/>
              </a:ext>
            </a:extLst>
          </p:cNvPr>
          <p:cNvSpPr txBox="1"/>
          <p:nvPr/>
        </p:nvSpPr>
        <p:spPr>
          <a:xfrm>
            <a:off x="1005713" y="4293300"/>
            <a:ext cx="5443213" cy="2341667"/>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Nhược</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điểm</a:t>
            </a:r>
            <a:r>
              <a:rPr lang="en-US" sz="2500" b="1"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Không phù hợp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cho </a:t>
            </a:r>
            <a:r>
              <a:rPr lang="vi-VN" sz="25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dữ liệu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có </a:t>
            </a:r>
            <a:r>
              <a:rPr lang="vi-VN" sz="25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nhiều loại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khác nhau.</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Khó khăn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trong việc hiển thị </a:t>
            </a:r>
            <a:r>
              <a:rPr lang="vi-VN" sz="25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dữ liệu phức tạp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hoặc có </a:t>
            </a:r>
            <a:r>
              <a:rPr lang="vi-VN" sz="2500" b="1" kern="100" dirty="0">
                <a:solidFill>
                  <a:srgbClr val="C00000"/>
                </a:solidFill>
                <a:effectLst/>
                <a:latin typeface="Aptos" panose="020B0004020202020204" pitchFamily="34" charset="0"/>
                <a:ea typeface="Aptos" panose="020B0004020202020204" pitchFamily="34" charset="0"/>
                <a:cs typeface="Times New Roman" panose="02020603050405020304" pitchFamily="18" charset="0"/>
              </a:rPr>
              <a:t>nhiều thông tin</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Slide Number Placeholder 15">
            <a:extLst>
              <a:ext uri="{FF2B5EF4-FFF2-40B4-BE49-F238E27FC236}">
                <a16:creationId xmlns:a16="http://schemas.microsoft.com/office/drawing/2014/main" id="{5AC9B1FD-0626-0490-9317-6B10D824ABC3}"/>
              </a:ext>
            </a:extLst>
          </p:cNvPr>
          <p:cNvSpPr>
            <a:spLocks noGrp="1"/>
          </p:cNvSpPr>
          <p:nvPr>
            <p:ph type="sldNum" sz="quarter" idx="12"/>
          </p:nvPr>
        </p:nvSpPr>
        <p:spPr/>
        <p:txBody>
          <a:bodyPr/>
          <a:lstStyle/>
          <a:p>
            <a:fld id="{B60D4088-69A2-4BBC-B186-ED3C88D46D4A}" type="slidenum">
              <a:rPr lang="en-US" smtClean="0"/>
              <a:t>3</a:t>
            </a:fld>
            <a:endParaRPr lang="en-US"/>
          </a:p>
        </p:txBody>
      </p:sp>
    </p:spTree>
    <p:extLst>
      <p:ext uri="{BB962C8B-B14F-4D97-AF65-F5344CB8AC3E}">
        <p14:creationId xmlns:p14="http://schemas.microsoft.com/office/powerpoint/2010/main" val="3356647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mium Vector | Pie chart cartoon icon vector illustration">
            <a:extLst>
              <a:ext uri="{FF2B5EF4-FFF2-40B4-BE49-F238E27FC236}">
                <a16:creationId xmlns:a16="http://schemas.microsoft.com/office/drawing/2014/main" id="{0EFB013B-435F-AEAD-8AFE-DF14D8BEA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777" y="1065738"/>
            <a:ext cx="5571223" cy="538432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40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a:t>
            </a:r>
          </a:p>
        </p:txBody>
      </p:sp>
      <p:sp>
        <p:nvSpPr>
          <p:cNvPr id="6" name="TextBox 5">
            <a:extLst>
              <a:ext uri="{FF2B5EF4-FFF2-40B4-BE49-F238E27FC236}">
                <a16:creationId xmlns:a16="http://schemas.microsoft.com/office/drawing/2014/main" id="{0364F720-83F6-5E76-9174-BBCA3DBE89A2}"/>
              </a:ext>
            </a:extLst>
          </p:cNvPr>
          <p:cNvSpPr txBox="1"/>
          <p:nvPr/>
        </p:nvSpPr>
        <p:spPr>
          <a:xfrm>
            <a:off x="1495026" y="1434261"/>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RN Pie Chart</a:t>
            </a:r>
          </a:p>
        </p:txBody>
      </p:sp>
      <p:sp>
        <p:nvSpPr>
          <p:cNvPr id="5" name="TextBox 4">
            <a:extLst>
              <a:ext uri="{FF2B5EF4-FFF2-40B4-BE49-F238E27FC236}">
                <a16:creationId xmlns:a16="http://schemas.microsoft.com/office/drawing/2014/main" id="{C8455DAB-2B20-870E-CB04-1F91C9191ADB}"/>
              </a:ext>
            </a:extLst>
          </p:cNvPr>
          <p:cNvSpPr txBox="1"/>
          <p:nvPr/>
        </p:nvSpPr>
        <p:spPr>
          <a:xfrm>
            <a:off x="1495026" y="2053006"/>
            <a:ext cx="6102416" cy="1415772"/>
          </a:xfrm>
          <a:prstGeom prst="rect">
            <a:avLst/>
          </a:prstGeom>
          <a:noFill/>
        </p:spPr>
        <p:txBody>
          <a:bodyPr wrap="square">
            <a:spAutoFit/>
          </a:bodyPr>
          <a:lstStyle/>
          <a:p>
            <a:pPr marL="342900" marR="0" indent="-342900">
              <a:lnSpc>
                <a:spcPct val="107000"/>
              </a:lnSpc>
              <a:spcBef>
                <a:spcPts val="0"/>
              </a:spcBef>
              <a:spcAft>
                <a:spcPts val="800"/>
              </a:spcAft>
              <a:buFontTx/>
              <a:buChar char="-"/>
            </a:pPr>
            <a:r>
              <a:rPr lang="en-US" sz="2500" kern="100" dirty="0" err="1">
                <a:effectLst/>
                <a:latin typeface="Aptos" panose="020B0004020202020204" pitchFamily="34" charset="0"/>
                <a:ea typeface="Aptos" panose="020B0004020202020204" pitchFamily="34" charset="0"/>
                <a:cs typeface="Times New Roman" panose="02020603050405020304" pitchFamily="18" charset="0"/>
              </a:rPr>
              <a:t>Biểu</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kern="100" dirty="0" err="1">
                <a:effectLst/>
                <a:latin typeface="Aptos" panose="020B0004020202020204" pitchFamily="34" charset="0"/>
                <a:ea typeface="Aptos" panose="020B0004020202020204" pitchFamily="34" charset="0"/>
                <a:cs typeface="Times New Roman" panose="02020603050405020304" pitchFamily="18" charset="0"/>
              </a:rPr>
              <a:t>đồ</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effectLst/>
                <a:latin typeface="Aptos" panose="020B0004020202020204" pitchFamily="34" charset="0"/>
                <a:ea typeface="Aptos" panose="020B0004020202020204" pitchFamily="34" charset="0"/>
                <a:cs typeface="Times New Roman" panose="02020603050405020304" pitchFamily="18" charset="0"/>
              </a:rPr>
              <a:t>tròn</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latin typeface="Aptos" panose="020B0004020202020204" pitchFamily="34" charset="0"/>
                <a:ea typeface="Aptos" panose="020B0004020202020204" pitchFamily="34" charset="0"/>
                <a:cs typeface="Times New Roman" panose="02020603050405020304" pitchFamily="18" charset="0"/>
              </a:rPr>
              <a:t> </a:t>
            </a:r>
            <a:r>
              <a:rPr lang="en-US" sz="2500" kern="100" dirty="0">
                <a:latin typeface="Aptos" panose="020B0004020202020204" pitchFamily="34" charset="0"/>
                <a:ea typeface="Aptos" panose="020B0004020202020204" pitchFamily="34" charset="0"/>
                <a:cs typeface="Times New Roman" panose="02020603050405020304" pitchFamily="18" charset="0"/>
              </a:rPr>
              <a:t>H</a:t>
            </a:r>
            <a:r>
              <a:rPr lang="vi-VN" sz="2500" kern="100" dirty="0">
                <a:latin typeface="Aptos" panose="020B0004020202020204" pitchFamily="34" charset="0"/>
                <a:ea typeface="Aptos" panose="020B0004020202020204" pitchFamily="34" charset="0"/>
                <a:cs typeface="Times New Roman" panose="02020603050405020304" pitchFamily="18" charset="0"/>
              </a:rPr>
              <a:t>ình dung </a:t>
            </a:r>
            <a:r>
              <a:rPr lang="vi-VN" sz="2500" b="1" kern="100" dirty="0">
                <a:latin typeface="Aptos" panose="020B0004020202020204" pitchFamily="34" charset="0"/>
                <a:ea typeface="Aptos" panose="020B0004020202020204" pitchFamily="34" charset="0"/>
                <a:cs typeface="Times New Roman" panose="02020603050405020304" pitchFamily="18" charset="0"/>
              </a:rPr>
              <a:t>kích thước tương đối</a:t>
            </a:r>
            <a:r>
              <a:rPr lang="vi-VN" sz="2500" kern="100" dirty="0">
                <a:latin typeface="Aptos" panose="020B0004020202020204" pitchFamily="34" charset="0"/>
                <a:ea typeface="Aptos" panose="020B0004020202020204" pitchFamily="34" charset="0"/>
                <a:cs typeface="Times New Roman" panose="02020603050405020304" pitchFamily="18" charset="0"/>
              </a:rPr>
              <a:t> của các loại khác nhau.</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C7865FC-7AA6-9861-038F-EC5EAD0B8BB8}"/>
              </a:ext>
            </a:extLst>
          </p:cNvPr>
          <p:cNvSpPr txBox="1"/>
          <p:nvPr/>
        </p:nvSpPr>
        <p:spPr>
          <a:xfrm>
            <a:off x="1441888" y="3683441"/>
            <a:ext cx="6344950" cy="2855910"/>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Ưu</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điểm</a:t>
            </a:r>
            <a:r>
              <a:rPr lang="en-US" sz="2500" b="1"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latin typeface="Aptos" panose="020B0004020202020204" pitchFamily="34" charset="0"/>
                <a:ea typeface="Aptos" panose="020B0004020202020204" pitchFamily="34" charset="0"/>
                <a:cs typeface="Times New Roman" panose="02020603050405020304" pitchFamily="18" charset="0"/>
              </a:rPr>
              <a:t>Dễ dàng tùy chỉnh màu sắc và nhãn cho từng lát.</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latin typeface="Aptos" panose="020B0004020202020204" pitchFamily="34" charset="0"/>
                <a:ea typeface="Aptos" panose="020B0004020202020204" pitchFamily="34" charset="0"/>
                <a:cs typeface="Times New Roman" panose="02020603050405020304" pitchFamily="18" charset="0"/>
              </a:rPr>
              <a:t>Hỗ trợ </a:t>
            </a:r>
            <a:r>
              <a:rPr lang="vi-VN" sz="2500" kern="100" dirty="0">
                <a:solidFill>
                  <a:srgbClr val="00B050"/>
                </a:solidFill>
                <a:latin typeface="Aptos" panose="020B0004020202020204" pitchFamily="34" charset="0"/>
                <a:ea typeface="Aptos" panose="020B0004020202020204" pitchFamily="34" charset="0"/>
                <a:cs typeface="Times New Roman" panose="02020603050405020304" pitchFamily="18" charset="0"/>
              </a:rPr>
              <a:t>hoạt hình </a:t>
            </a:r>
            <a:r>
              <a:rPr lang="vi-VN" sz="2500" kern="100" dirty="0">
                <a:latin typeface="Aptos" panose="020B0004020202020204" pitchFamily="34" charset="0"/>
                <a:ea typeface="Aptos" panose="020B0004020202020204" pitchFamily="34" charset="0"/>
                <a:cs typeface="Times New Roman" panose="02020603050405020304" pitchFamily="18" charset="0"/>
              </a:rPr>
              <a:t>cho các chuyển đổi lát.</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solidFill>
                  <a:srgbClr val="00B050"/>
                </a:solidFill>
                <a:latin typeface="Aptos" panose="020B0004020202020204" pitchFamily="34" charset="0"/>
                <a:ea typeface="Aptos" panose="020B0004020202020204" pitchFamily="34" charset="0"/>
                <a:cs typeface="Times New Roman" panose="02020603050405020304" pitchFamily="18" charset="0"/>
              </a:rPr>
              <a:t>Tương tác tốt</a:t>
            </a:r>
            <a:r>
              <a:rPr lang="vi-VN" sz="2500" kern="100" dirty="0">
                <a:latin typeface="Aptos" panose="020B0004020202020204" pitchFamily="34" charset="0"/>
                <a:ea typeface="Aptos" panose="020B0004020202020204" pitchFamily="34" charset="0"/>
                <a:cs typeface="Times New Roman" panose="02020603050405020304" pitchFamily="18" charset="0"/>
              </a:rPr>
              <a:t>, cho phép người dùng nhấn vào các lát để xem thông tin chi tiết.</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15EEDEDB-07B2-6A4C-B3CE-EE12CD2FC3C8}"/>
              </a:ext>
            </a:extLst>
          </p:cNvPr>
          <p:cNvSpPr>
            <a:spLocks noGrp="1"/>
          </p:cNvSpPr>
          <p:nvPr>
            <p:ph type="sldNum" sz="quarter" idx="12"/>
          </p:nvPr>
        </p:nvSpPr>
        <p:spPr/>
        <p:txBody>
          <a:bodyPr/>
          <a:lstStyle/>
          <a:p>
            <a:fld id="{B60D4088-69A2-4BBC-B186-ED3C88D46D4A}" type="slidenum">
              <a:rPr lang="en-US" smtClean="0"/>
              <a:t>4</a:t>
            </a:fld>
            <a:endParaRPr lang="en-US"/>
          </a:p>
        </p:txBody>
      </p:sp>
    </p:spTree>
    <p:extLst>
      <p:ext uri="{BB962C8B-B14F-4D97-AF65-F5344CB8AC3E}">
        <p14:creationId xmlns:p14="http://schemas.microsoft.com/office/powerpoint/2010/main" val="66344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40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a:t>
            </a:r>
          </a:p>
        </p:txBody>
      </p:sp>
      <p:sp>
        <p:nvSpPr>
          <p:cNvPr id="6" name="TextBox 5">
            <a:extLst>
              <a:ext uri="{FF2B5EF4-FFF2-40B4-BE49-F238E27FC236}">
                <a16:creationId xmlns:a16="http://schemas.microsoft.com/office/drawing/2014/main" id="{0364F720-83F6-5E76-9174-BBCA3DBE89A2}"/>
              </a:ext>
            </a:extLst>
          </p:cNvPr>
          <p:cNvSpPr txBox="1"/>
          <p:nvPr/>
        </p:nvSpPr>
        <p:spPr>
          <a:xfrm>
            <a:off x="1495026" y="1434261"/>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RN Pie Chart</a:t>
            </a:r>
          </a:p>
        </p:txBody>
      </p:sp>
      <p:pic>
        <p:nvPicPr>
          <p:cNvPr id="10" name="Picture 9">
            <a:extLst>
              <a:ext uri="{FF2B5EF4-FFF2-40B4-BE49-F238E27FC236}">
                <a16:creationId xmlns:a16="http://schemas.microsoft.com/office/drawing/2014/main" id="{0877FD46-0409-D347-9453-71E1BCC4833D}"/>
              </a:ext>
            </a:extLst>
          </p:cNvPr>
          <p:cNvPicPr>
            <a:picLocks noChangeAspect="1"/>
          </p:cNvPicPr>
          <p:nvPr/>
        </p:nvPicPr>
        <p:blipFill>
          <a:blip r:embed="rId2"/>
          <a:stretch>
            <a:fillRect/>
          </a:stretch>
        </p:blipFill>
        <p:spPr>
          <a:xfrm>
            <a:off x="6891687" y="1488922"/>
            <a:ext cx="4793382" cy="4758947"/>
          </a:xfrm>
          <a:prstGeom prst="rect">
            <a:avLst/>
          </a:prstGeom>
        </p:spPr>
      </p:pic>
      <p:sp>
        <p:nvSpPr>
          <p:cNvPr id="7" name="TextBox 6">
            <a:extLst>
              <a:ext uri="{FF2B5EF4-FFF2-40B4-BE49-F238E27FC236}">
                <a16:creationId xmlns:a16="http://schemas.microsoft.com/office/drawing/2014/main" id="{0C7865FC-7AA6-9861-038F-EC5EAD0B8BB8}"/>
              </a:ext>
            </a:extLst>
          </p:cNvPr>
          <p:cNvSpPr txBox="1"/>
          <p:nvPr/>
        </p:nvSpPr>
        <p:spPr>
          <a:xfrm>
            <a:off x="1431192" y="2424240"/>
            <a:ext cx="5420925" cy="2753318"/>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Nhược</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điểm</a:t>
            </a:r>
            <a:r>
              <a:rPr lang="en-US" sz="2500" b="1"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Khó</a:t>
            </a:r>
            <a:r>
              <a:rPr lang="vi-VN" sz="2500" kern="100" dirty="0">
                <a:latin typeface="Aptos" panose="020B0004020202020204" pitchFamily="34" charset="0"/>
                <a:ea typeface="Aptos" panose="020B0004020202020204" pitchFamily="34" charset="0"/>
                <a:cs typeface="Times New Roman" panose="02020603050405020304" pitchFamily="18" charset="0"/>
              </a:rPr>
              <a:t> khăn trong việc </a:t>
            </a:r>
            <a:r>
              <a:rPr lang="vi-VN"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phân biệt </a:t>
            </a:r>
            <a:r>
              <a:rPr lang="vi-VN" sz="2500" kern="100" dirty="0">
                <a:latin typeface="Aptos" panose="020B0004020202020204" pitchFamily="34" charset="0"/>
                <a:ea typeface="Aptos" panose="020B0004020202020204" pitchFamily="34" charset="0"/>
                <a:cs typeface="Times New Roman" panose="02020603050405020304" pitchFamily="18" charset="0"/>
              </a:rPr>
              <a:t>giữa các lát </a:t>
            </a:r>
            <a:r>
              <a:rPr lang="vi-VN"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khi</a:t>
            </a:r>
            <a:r>
              <a:rPr lang="vi-VN" sz="2500" kern="100" dirty="0">
                <a:latin typeface="Aptos" panose="020B0004020202020204" pitchFamily="34" charset="0"/>
                <a:ea typeface="Aptos" panose="020B0004020202020204" pitchFamily="34" charset="0"/>
                <a:cs typeface="Times New Roman" panose="02020603050405020304" pitchFamily="18" charset="0"/>
              </a:rPr>
              <a:t> chúng có </a:t>
            </a:r>
            <a:r>
              <a:rPr lang="vi-VN"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kích thước tương đồng</a:t>
            </a:r>
            <a:r>
              <a:rPr lang="vi-VN" sz="2500" kern="100" dirty="0">
                <a:latin typeface="Aptos" panose="020B0004020202020204" pitchFamily="34" charset="0"/>
                <a:ea typeface="Aptos" panose="020B0004020202020204" pitchFamily="34" charset="0"/>
                <a:cs typeface="Times New Roman" panose="02020603050405020304" pitchFamily="18" charset="0"/>
              </a:rPr>
              <a:t>.</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Không thích hợp </a:t>
            </a:r>
            <a:r>
              <a:rPr lang="vi-VN" sz="2500" kern="100" dirty="0">
                <a:latin typeface="Aptos" panose="020B0004020202020204" pitchFamily="34" charset="0"/>
                <a:ea typeface="Aptos" panose="020B0004020202020204" pitchFamily="34" charset="0"/>
                <a:cs typeface="Times New Roman" panose="02020603050405020304" pitchFamily="18" charset="0"/>
              </a:rPr>
              <a:t>cho việc </a:t>
            </a:r>
            <a:r>
              <a:rPr lang="vi-VN"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rPr>
              <a:t>hiển thị nhiều danh mục lớn.</a:t>
            </a:r>
            <a:endParaRPr lang="en-US" sz="2500" kern="100" dirty="0">
              <a:solidFill>
                <a:srgbClr val="C00000"/>
              </a:solidFill>
              <a:latin typeface="Aptos" panose="020B0004020202020204" pitchFamily="34" charset="0"/>
              <a:ea typeface="Aptos" panose="020B000402020202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4194E0AE-4683-F027-F862-0C8FD9E42C6C}"/>
              </a:ext>
            </a:extLst>
          </p:cNvPr>
          <p:cNvPicPr>
            <a:picLocks noChangeAspect="1"/>
          </p:cNvPicPr>
          <p:nvPr/>
        </p:nvPicPr>
        <p:blipFill>
          <a:blip r:embed="rId3"/>
          <a:stretch>
            <a:fillRect/>
          </a:stretch>
        </p:blipFill>
        <p:spPr>
          <a:xfrm>
            <a:off x="6891687" y="1488922"/>
            <a:ext cx="4793382" cy="4751579"/>
          </a:xfrm>
          <a:prstGeom prst="rect">
            <a:avLst/>
          </a:prstGeom>
        </p:spPr>
      </p:pic>
      <p:sp>
        <p:nvSpPr>
          <p:cNvPr id="13" name="Slide Number Placeholder 12">
            <a:extLst>
              <a:ext uri="{FF2B5EF4-FFF2-40B4-BE49-F238E27FC236}">
                <a16:creationId xmlns:a16="http://schemas.microsoft.com/office/drawing/2014/main" id="{456155A0-5FF5-49EF-214B-A483134C94B0}"/>
              </a:ext>
            </a:extLst>
          </p:cNvPr>
          <p:cNvSpPr>
            <a:spLocks noGrp="1"/>
          </p:cNvSpPr>
          <p:nvPr>
            <p:ph type="sldNum" sz="quarter" idx="12"/>
          </p:nvPr>
        </p:nvSpPr>
        <p:spPr/>
        <p:txBody>
          <a:bodyPr/>
          <a:lstStyle/>
          <a:p>
            <a:fld id="{B60D4088-69A2-4BBC-B186-ED3C88D46D4A}" type="slidenum">
              <a:rPr lang="en-US" smtClean="0"/>
              <a:t>5</a:t>
            </a:fld>
            <a:endParaRPr lang="en-US"/>
          </a:p>
        </p:txBody>
      </p:sp>
    </p:spTree>
    <p:extLst>
      <p:ext uri="{BB962C8B-B14F-4D97-AF65-F5344CB8AC3E}">
        <p14:creationId xmlns:p14="http://schemas.microsoft.com/office/powerpoint/2010/main" val="216150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40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a:t>
            </a:r>
          </a:p>
        </p:txBody>
      </p:sp>
      <p:sp>
        <p:nvSpPr>
          <p:cNvPr id="6" name="TextBox 5">
            <a:extLst>
              <a:ext uri="{FF2B5EF4-FFF2-40B4-BE49-F238E27FC236}">
                <a16:creationId xmlns:a16="http://schemas.microsoft.com/office/drawing/2014/main" id="{0364F720-83F6-5E76-9174-BBCA3DBE89A2}"/>
              </a:ext>
            </a:extLst>
          </p:cNvPr>
          <p:cNvSpPr txBox="1"/>
          <p:nvPr/>
        </p:nvSpPr>
        <p:spPr>
          <a:xfrm>
            <a:off x="1495026" y="1434261"/>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React Native Chart Kit</a:t>
            </a:r>
          </a:p>
        </p:txBody>
      </p:sp>
      <p:sp>
        <p:nvSpPr>
          <p:cNvPr id="11" name="TextBox 10">
            <a:extLst>
              <a:ext uri="{FF2B5EF4-FFF2-40B4-BE49-F238E27FC236}">
                <a16:creationId xmlns:a16="http://schemas.microsoft.com/office/drawing/2014/main" id="{3656F2CB-7803-2AF9-36D5-1CEDF981E311}"/>
              </a:ext>
            </a:extLst>
          </p:cNvPr>
          <p:cNvSpPr txBox="1"/>
          <p:nvPr/>
        </p:nvSpPr>
        <p:spPr>
          <a:xfrm>
            <a:off x="1495026" y="2053006"/>
            <a:ext cx="6102416" cy="1313180"/>
          </a:xfrm>
          <a:prstGeom prst="rect">
            <a:avLst/>
          </a:prstGeom>
          <a:noFill/>
        </p:spPr>
        <p:txBody>
          <a:bodyPr wrap="square">
            <a:spAutoFit/>
          </a:bodyPr>
          <a:lstStyle/>
          <a:p>
            <a:pPr marR="0">
              <a:lnSpc>
                <a:spcPct val="107000"/>
              </a:lnSpc>
              <a:spcBef>
                <a:spcPts val="0"/>
              </a:spcBef>
              <a:spcAft>
                <a:spcPts val="800"/>
              </a:spcAft>
            </a:pPr>
            <a:r>
              <a:rPr lang="en-US" sz="2500" kern="100" dirty="0">
                <a:effectLst/>
                <a:latin typeface="Aptos" panose="020B0004020202020204" pitchFamily="34" charset="0"/>
                <a:ea typeface="Aptos" panose="020B0004020202020204" pitchFamily="34" charset="0"/>
                <a:cs typeface="Times New Roman" panose="02020603050405020304" pitchFamily="18" charset="0"/>
              </a:rPr>
              <a:t>T</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hư viện biểu đồ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đa năng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hỗ trợ nhiều loại biểu đồ, bao gồm đường, cột, tròn và nhiều hơn nữa.</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146" name="Picture 2" descr="react-native-gifted-charts - npm">
            <a:extLst>
              <a:ext uri="{FF2B5EF4-FFF2-40B4-BE49-F238E27FC236}">
                <a16:creationId xmlns:a16="http://schemas.microsoft.com/office/drawing/2014/main" id="{5E02076D-B89A-4116-3A15-EE941B8E9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9243" y="3078308"/>
            <a:ext cx="6907731" cy="371110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B7DA9C0-F0CB-E67A-C01F-8F68AE13AABE}"/>
              </a:ext>
            </a:extLst>
          </p:cNvPr>
          <p:cNvSpPr>
            <a:spLocks noGrp="1"/>
          </p:cNvSpPr>
          <p:nvPr>
            <p:ph type="sldNum" sz="quarter" idx="12"/>
          </p:nvPr>
        </p:nvSpPr>
        <p:spPr/>
        <p:txBody>
          <a:bodyPr/>
          <a:lstStyle/>
          <a:p>
            <a:fld id="{B60D4088-69A2-4BBC-B186-ED3C88D46D4A}" type="slidenum">
              <a:rPr lang="en-US" smtClean="0"/>
              <a:t>6</a:t>
            </a:fld>
            <a:endParaRPr lang="en-US"/>
          </a:p>
        </p:txBody>
      </p:sp>
    </p:spTree>
    <p:extLst>
      <p:ext uri="{BB962C8B-B14F-4D97-AF65-F5344CB8AC3E}">
        <p14:creationId xmlns:p14="http://schemas.microsoft.com/office/powerpoint/2010/main" val="3123757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4000" b="1" kern="100" dirty="0">
                <a:effectLst/>
                <a:latin typeface="Aptos" panose="020B0004020202020204" pitchFamily="34" charset="0"/>
                <a:ea typeface="Aptos" panose="020B0004020202020204" pitchFamily="34" charset="0"/>
                <a:cs typeface="Times New Roman" panose="02020603050405020304" pitchFamily="18" charset="0"/>
              </a:rPr>
              <a:t>Charts and Graph</a:t>
            </a: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1</a:t>
            </a:r>
          </a:p>
        </p:txBody>
      </p:sp>
      <p:sp>
        <p:nvSpPr>
          <p:cNvPr id="6" name="TextBox 5">
            <a:extLst>
              <a:ext uri="{FF2B5EF4-FFF2-40B4-BE49-F238E27FC236}">
                <a16:creationId xmlns:a16="http://schemas.microsoft.com/office/drawing/2014/main" id="{0364F720-83F6-5E76-9174-BBCA3DBE89A2}"/>
              </a:ext>
            </a:extLst>
          </p:cNvPr>
          <p:cNvSpPr txBox="1"/>
          <p:nvPr/>
        </p:nvSpPr>
        <p:spPr>
          <a:xfrm>
            <a:off x="1110325" y="1319914"/>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React Native Chart Kit</a:t>
            </a:r>
          </a:p>
        </p:txBody>
      </p:sp>
      <p:sp>
        <p:nvSpPr>
          <p:cNvPr id="5" name="TextBox 4">
            <a:extLst>
              <a:ext uri="{FF2B5EF4-FFF2-40B4-BE49-F238E27FC236}">
                <a16:creationId xmlns:a16="http://schemas.microsoft.com/office/drawing/2014/main" id="{D607B7BB-E9CF-3924-85B4-5EFDE7AB4E69}"/>
              </a:ext>
            </a:extLst>
          </p:cNvPr>
          <p:cNvSpPr txBox="1"/>
          <p:nvPr/>
        </p:nvSpPr>
        <p:spPr>
          <a:xfrm>
            <a:off x="1063538" y="1790784"/>
            <a:ext cx="5855479" cy="2855910"/>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Ưu</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điểm</a:t>
            </a:r>
            <a:r>
              <a:rPr lang="en-US" sz="2500" b="1"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latin typeface="Aptos" panose="020B0004020202020204" pitchFamily="34" charset="0"/>
                <a:ea typeface="Aptos" panose="020B0004020202020204" pitchFamily="34" charset="0"/>
                <a:cs typeface="Times New Roman" panose="02020603050405020304" pitchFamily="18" charset="0"/>
              </a:rPr>
              <a:t>Hỗ trợ </a:t>
            </a:r>
            <a:r>
              <a:rPr lang="vi-VN" sz="2500" kern="100" dirty="0">
                <a:solidFill>
                  <a:srgbClr val="00B050"/>
                </a:solidFill>
                <a:latin typeface="Aptos" panose="020B0004020202020204" pitchFamily="34" charset="0"/>
                <a:ea typeface="Aptos" panose="020B0004020202020204" pitchFamily="34" charset="0"/>
                <a:cs typeface="Times New Roman" panose="02020603050405020304" pitchFamily="18" charset="0"/>
              </a:rPr>
              <a:t>nhiều loại biểu đồ</a:t>
            </a:r>
            <a:r>
              <a:rPr lang="vi-VN" sz="2500" kern="100" dirty="0">
                <a:latin typeface="Aptos" panose="020B0004020202020204" pitchFamily="34" charset="0"/>
                <a:ea typeface="Aptos" panose="020B0004020202020204" pitchFamily="34" charset="0"/>
                <a:cs typeface="Times New Roman" panose="02020603050405020304" pitchFamily="18" charset="0"/>
              </a:rPr>
              <a:t>: Đường, Cột, Tròn, Tiến trình</a:t>
            </a:r>
            <a:r>
              <a:rPr lang="en-US" sz="2500" kern="100" dirty="0">
                <a:latin typeface="Aptos" panose="020B0004020202020204" pitchFamily="34" charset="0"/>
                <a:ea typeface="Aptos" panose="020B0004020202020204" pitchFamily="34" charset="0"/>
                <a:cs typeface="Times New Roman" panose="02020603050405020304" pitchFamily="18" charset="0"/>
              </a:rPr>
              <a:t>…</a:t>
            </a:r>
          </a:p>
          <a:p>
            <a:pPr marL="342900" marR="0" indent="-342900">
              <a:lnSpc>
                <a:spcPct val="107000"/>
              </a:lnSpc>
              <a:spcBef>
                <a:spcPts val="0"/>
              </a:spcBef>
              <a:spcAft>
                <a:spcPts val="800"/>
              </a:spcAft>
              <a:buFontTx/>
              <a:buChar char="-"/>
            </a:pPr>
            <a:r>
              <a:rPr lang="vi-VN" sz="2500" kern="100" dirty="0">
                <a:solidFill>
                  <a:srgbClr val="00B050"/>
                </a:solidFill>
                <a:latin typeface="Aptos" panose="020B0004020202020204" pitchFamily="34" charset="0"/>
                <a:ea typeface="Aptos" panose="020B0004020202020204" pitchFamily="34" charset="0"/>
                <a:cs typeface="Times New Roman" panose="02020603050405020304" pitchFamily="18" charset="0"/>
              </a:rPr>
              <a:t>Dễ dàng tùy chỉnh </a:t>
            </a:r>
            <a:r>
              <a:rPr lang="vi-VN" sz="2500" kern="100" dirty="0">
                <a:latin typeface="Aptos" panose="020B0004020202020204" pitchFamily="34" charset="0"/>
                <a:ea typeface="Aptos" panose="020B0004020202020204" pitchFamily="34" charset="0"/>
                <a:cs typeface="Times New Roman" panose="02020603050405020304" pitchFamily="18" charset="0"/>
              </a:rPr>
              <a:t>và thích ứng.</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a:p>
            <a:pPr marL="342900" marR="0" indent="-342900">
              <a:lnSpc>
                <a:spcPct val="107000"/>
              </a:lnSpc>
              <a:spcBef>
                <a:spcPts val="0"/>
              </a:spcBef>
              <a:spcAft>
                <a:spcPts val="800"/>
              </a:spcAft>
              <a:buFontTx/>
              <a:buChar char="-"/>
            </a:pPr>
            <a:r>
              <a:rPr lang="vi-VN" sz="2500" kern="100" dirty="0">
                <a:latin typeface="Aptos" panose="020B0004020202020204" pitchFamily="34" charset="0"/>
                <a:ea typeface="Aptos" panose="020B0004020202020204" pitchFamily="34" charset="0"/>
                <a:cs typeface="Times New Roman" panose="02020603050405020304" pitchFamily="18" charset="0"/>
              </a:rPr>
              <a:t>Chuyển động mượt mà và khả năng </a:t>
            </a:r>
            <a:r>
              <a:rPr lang="vi-VN" sz="2500" kern="100" dirty="0">
                <a:solidFill>
                  <a:srgbClr val="00B050"/>
                </a:solidFill>
                <a:latin typeface="Aptos" panose="020B0004020202020204" pitchFamily="34" charset="0"/>
                <a:ea typeface="Aptos" panose="020B0004020202020204" pitchFamily="34" charset="0"/>
                <a:cs typeface="Times New Roman" panose="02020603050405020304" pitchFamily="18" charset="0"/>
              </a:rPr>
              <a:t>tương tác tốt</a:t>
            </a:r>
            <a:r>
              <a:rPr lang="vi-VN" sz="2500" kern="100" dirty="0">
                <a:latin typeface="Aptos" panose="020B0004020202020204" pitchFamily="34" charset="0"/>
                <a:ea typeface="Aptos" panose="020B0004020202020204" pitchFamily="34" charset="0"/>
                <a:cs typeface="Times New Roman" panose="02020603050405020304" pitchFamily="18" charset="0"/>
              </a:rPr>
              <a:t>.</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97BAE5FE-2082-5E89-297F-5A19BE25C2A1}"/>
              </a:ext>
            </a:extLst>
          </p:cNvPr>
          <p:cNvPicPr>
            <a:picLocks noChangeAspect="1"/>
          </p:cNvPicPr>
          <p:nvPr/>
        </p:nvPicPr>
        <p:blipFill>
          <a:blip r:embed="rId2"/>
          <a:stretch>
            <a:fillRect/>
          </a:stretch>
        </p:blipFill>
        <p:spPr>
          <a:xfrm>
            <a:off x="6981946" y="1564853"/>
            <a:ext cx="4895825" cy="4938520"/>
          </a:xfrm>
          <a:prstGeom prst="rect">
            <a:avLst/>
          </a:prstGeom>
        </p:spPr>
      </p:pic>
      <p:sp>
        <p:nvSpPr>
          <p:cNvPr id="10" name="TextBox 9">
            <a:extLst>
              <a:ext uri="{FF2B5EF4-FFF2-40B4-BE49-F238E27FC236}">
                <a16:creationId xmlns:a16="http://schemas.microsoft.com/office/drawing/2014/main" id="{DCBFB91B-8B0D-A7E2-7B6D-83CAFE77D3F8}"/>
              </a:ext>
            </a:extLst>
          </p:cNvPr>
          <p:cNvSpPr txBox="1"/>
          <p:nvPr/>
        </p:nvSpPr>
        <p:spPr>
          <a:xfrm>
            <a:off x="1063538" y="4541515"/>
            <a:ext cx="5763288" cy="2341667"/>
          </a:xfrm>
          <a:prstGeom prst="rect">
            <a:avLst/>
          </a:prstGeom>
          <a:noFill/>
        </p:spPr>
        <p:txBody>
          <a:bodyPr wrap="square">
            <a:spAutoFit/>
          </a:bodyPr>
          <a:lstStyle/>
          <a:p>
            <a:pPr marR="0">
              <a:lnSpc>
                <a:spcPct val="107000"/>
              </a:lnSpc>
              <a:spcBef>
                <a:spcPts val="0"/>
              </a:spcBef>
              <a:spcAft>
                <a:spcPts val="800"/>
              </a:spcAft>
            </a:pPr>
            <a:r>
              <a:rPr lang="en-US" sz="2500" b="1" kern="100" dirty="0" err="1">
                <a:latin typeface="Aptos" panose="020B0004020202020204" pitchFamily="34" charset="0"/>
                <a:ea typeface="Aptos" panose="020B0004020202020204" pitchFamily="34" charset="0"/>
                <a:cs typeface="Times New Roman" panose="02020603050405020304" pitchFamily="18" charset="0"/>
              </a:rPr>
              <a:t>Nhược</a:t>
            </a:r>
            <a:r>
              <a:rPr lang="en-US" sz="2500" b="1" kern="100" dirty="0">
                <a:latin typeface="Aptos" panose="020B0004020202020204" pitchFamily="34" charset="0"/>
                <a:ea typeface="Aptos" panose="020B0004020202020204" pitchFamily="34" charset="0"/>
                <a:cs typeface="Times New Roman" panose="02020603050405020304" pitchFamily="18" charset="0"/>
              </a:rPr>
              <a:t> </a:t>
            </a:r>
            <a:r>
              <a:rPr lang="en-US" sz="2500" b="1" kern="100" dirty="0" err="1">
                <a:latin typeface="Aptos" panose="020B0004020202020204" pitchFamily="34" charset="0"/>
                <a:ea typeface="Aptos" panose="020B0004020202020204" pitchFamily="34" charset="0"/>
                <a:cs typeface="Times New Roman" panose="02020603050405020304" pitchFamily="18" charset="0"/>
              </a:rPr>
              <a:t>điểm</a:t>
            </a:r>
            <a:r>
              <a:rPr lang="en-US" sz="2500" b="1" kern="100" dirty="0">
                <a:latin typeface="Aptos" panose="020B0004020202020204" pitchFamily="34" charset="0"/>
                <a:ea typeface="Aptos" panose="020B0004020202020204" pitchFamily="34" charset="0"/>
                <a:cs typeface="Times New Roman" panose="02020603050405020304" pitchFamily="18" charset="0"/>
              </a:rPr>
              <a:t>:</a:t>
            </a:r>
          </a:p>
          <a:p>
            <a:pPr marR="0">
              <a:lnSpc>
                <a:spcPct val="107000"/>
              </a:lnSpc>
              <a:spcBef>
                <a:spcPts val="0"/>
              </a:spcBef>
              <a:spcAft>
                <a:spcPts val="800"/>
              </a:spcAft>
            </a:pP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vi-VN" sz="2500"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Một số tính năng nâng cao </a:t>
            </a:r>
            <a:r>
              <a:rPr lang="vi-VN" sz="2500" kern="100" dirty="0">
                <a:latin typeface="Aptos" panose="020B0004020202020204" pitchFamily="34" charset="0"/>
                <a:ea typeface="Aptos" panose="020B0004020202020204" pitchFamily="34" charset="0"/>
                <a:cs typeface="Times New Roman" panose="02020603050405020304" pitchFamily="18" charset="0"/>
              </a:rPr>
              <a:t>có thể </a:t>
            </a:r>
            <a:r>
              <a:rPr lang="vi-VN" sz="2500"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không được hỗ trợ.</a:t>
            </a:r>
            <a:endParaRPr lang="en-US" sz="2500" kern="100" dirty="0">
              <a:solidFill>
                <a:srgbClr val="FF0000"/>
              </a:solidFill>
              <a:latin typeface="Aptos" panose="020B0004020202020204" pitchFamily="34" charset="0"/>
              <a:ea typeface="Aptos" panose="020B0004020202020204" pitchFamily="34" charset="0"/>
              <a:cs typeface="Times New Roman" panose="02020603050405020304" pitchFamily="18" charset="0"/>
            </a:endParaRPr>
          </a:p>
          <a:p>
            <a:pPr marR="0">
              <a:lnSpc>
                <a:spcPct val="107000"/>
              </a:lnSpc>
              <a:spcBef>
                <a:spcPts val="0"/>
              </a:spcBef>
              <a:spcAft>
                <a:spcPts val="800"/>
              </a:spcAft>
            </a:pPr>
            <a:r>
              <a:rPr lang="en-US" sz="2500" kern="100" dirty="0">
                <a:latin typeface="Aptos" panose="020B0004020202020204" pitchFamily="34" charset="0"/>
                <a:ea typeface="Aptos" panose="020B0004020202020204" pitchFamily="34" charset="0"/>
                <a:cs typeface="Times New Roman" panose="02020603050405020304" pitchFamily="18" charset="0"/>
              </a:rPr>
              <a:t>- </a:t>
            </a:r>
            <a:r>
              <a:rPr lang="vi-VN" sz="2500" kern="100" dirty="0">
                <a:latin typeface="Aptos" panose="020B0004020202020204" pitchFamily="34" charset="0"/>
                <a:ea typeface="Aptos" panose="020B0004020202020204" pitchFamily="34" charset="0"/>
                <a:cs typeface="Times New Roman" panose="02020603050405020304" pitchFamily="18" charset="0"/>
              </a:rPr>
              <a:t>Có thể </a:t>
            </a:r>
            <a:r>
              <a:rPr lang="vi-VN" sz="2500"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cần tùy chỉnh </a:t>
            </a:r>
            <a:r>
              <a:rPr lang="vi-VN" sz="2500" kern="100" dirty="0">
                <a:latin typeface="Aptos" panose="020B0004020202020204" pitchFamily="34" charset="0"/>
                <a:ea typeface="Aptos" panose="020B0004020202020204" pitchFamily="34" charset="0"/>
                <a:cs typeface="Times New Roman" panose="02020603050405020304" pitchFamily="18" charset="0"/>
              </a:rPr>
              <a:t>để đáp ứng nhu cầu cụ thể.</a:t>
            </a:r>
            <a:endParaRPr lang="en-US" sz="25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AC157E57-6EED-FC28-71EF-309512784D56}"/>
              </a:ext>
            </a:extLst>
          </p:cNvPr>
          <p:cNvSpPr>
            <a:spLocks noGrp="1"/>
          </p:cNvSpPr>
          <p:nvPr>
            <p:ph type="sldNum" sz="quarter" idx="12"/>
          </p:nvPr>
        </p:nvSpPr>
        <p:spPr/>
        <p:txBody>
          <a:bodyPr/>
          <a:lstStyle/>
          <a:p>
            <a:fld id="{B60D4088-69A2-4BBC-B186-ED3C88D46D4A}" type="slidenum">
              <a:rPr lang="en-US" smtClean="0"/>
              <a:t>7</a:t>
            </a:fld>
            <a:endParaRPr lang="en-US"/>
          </a:p>
        </p:txBody>
      </p:sp>
    </p:spTree>
    <p:extLst>
      <p:ext uri="{BB962C8B-B14F-4D97-AF65-F5344CB8AC3E}">
        <p14:creationId xmlns:p14="http://schemas.microsoft.com/office/powerpoint/2010/main" val="270713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2. Hyperlinking </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2</a:t>
            </a:r>
            <a:endPar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364F720-83F6-5E76-9174-BBCA3DBE89A2}"/>
              </a:ext>
            </a:extLst>
          </p:cNvPr>
          <p:cNvSpPr txBox="1"/>
          <p:nvPr/>
        </p:nvSpPr>
        <p:spPr>
          <a:xfrm>
            <a:off x="1495026" y="1434261"/>
            <a:ext cx="6102416" cy="489878"/>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 Display Hyperlink</a:t>
            </a:r>
          </a:p>
        </p:txBody>
      </p:sp>
      <p:sp>
        <p:nvSpPr>
          <p:cNvPr id="11" name="TextBox 10">
            <a:extLst>
              <a:ext uri="{FF2B5EF4-FFF2-40B4-BE49-F238E27FC236}">
                <a16:creationId xmlns:a16="http://schemas.microsoft.com/office/drawing/2014/main" id="{3656F2CB-7803-2AF9-36D5-1CEDF981E311}"/>
              </a:ext>
            </a:extLst>
          </p:cNvPr>
          <p:cNvSpPr txBox="1"/>
          <p:nvPr/>
        </p:nvSpPr>
        <p:spPr>
          <a:xfrm>
            <a:off x="1280658" y="2613376"/>
            <a:ext cx="6102416" cy="1930016"/>
          </a:xfrm>
          <a:prstGeom prst="rect">
            <a:avLst/>
          </a:prstGeom>
          <a:noFill/>
        </p:spPr>
        <p:txBody>
          <a:bodyPr wrap="square">
            <a:spAutoFit/>
          </a:bodyPr>
          <a:lstStyle/>
          <a:p>
            <a:pPr marL="457200" marR="0" indent="-457200">
              <a:lnSpc>
                <a:spcPct val="107000"/>
              </a:lnSpc>
              <a:spcBef>
                <a:spcPts val="0"/>
              </a:spcBef>
              <a:spcAft>
                <a:spcPts val="800"/>
              </a:spcAft>
              <a:buAutoNum type="arabicPeriod"/>
            </a:pPr>
            <a:r>
              <a:rPr lang="vi-VN" sz="2500" b="1" kern="100" dirty="0">
                <a:effectLst/>
                <a:latin typeface="Aptos" panose="020B0004020202020204" pitchFamily="34" charset="0"/>
                <a:ea typeface="Aptos" panose="020B0004020202020204" pitchFamily="34" charset="0"/>
                <a:cs typeface="Times New Roman" panose="02020603050405020304" pitchFamily="18" charset="0"/>
              </a:rPr>
              <a:t>Import thư viện Linking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từ react-native.</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AutoNum type="arabicPeriod"/>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Tạo một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hàm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để</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 mở URL</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marR="0" indent="-457200">
              <a:lnSpc>
                <a:spcPct val="107000"/>
              </a:lnSpc>
              <a:spcBef>
                <a:spcPts val="0"/>
              </a:spcBef>
              <a:spcAft>
                <a:spcPts val="800"/>
              </a:spcAft>
              <a:buAutoNum type="arabicPeriod"/>
            </a:pPr>
            <a:r>
              <a:rPr lang="vi-VN" sz="2500" kern="100" dirty="0">
                <a:effectLst/>
                <a:latin typeface="Aptos" panose="020B0004020202020204" pitchFamily="34" charset="0"/>
                <a:ea typeface="Aptos" panose="020B0004020202020204" pitchFamily="34" charset="0"/>
                <a:cs typeface="Times New Roman" panose="02020603050405020304" pitchFamily="18" charset="0"/>
              </a:rPr>
              <a:t>Sử dụng thành phần </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Text với sự kiện onPress</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 để gọi hàm mở URL.</a:t>
            </a:r>
            <a:endParaRPr lang="en-US" sz="25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90F23EB-5275-B13D-259E-E266A2EF5358}"/>
              </a:ext>
            </a:extLst>
          </p:cNvPr>
          <p:cNvPicPr>
            <a:picLocks noChangeAspect="1"/>
          </p:cNvPicPr>
          <p:nvPr/>
        </p:nvPicPr>
        <p:blipFill>
          <a:blip r:embed="rId2"/>
          <a:stretch>
            <a:fillRect/>
          </a:stretch>
        </p:blipFill>
        <p:spPr>
          <a:xfrm>
            <a:off x="7454530" y="1213294"/>
            <a:ext cx="4134287" cy="5644706"/>
          </a:xfrm>
          <a:prstGeom prst="rect">
            <a:avLst/>
          </a:prstGeom>
        </p:spPr>
      </p:pic>
      <p:sp>
        <p:nvSpPr>
          <p:cNvPr id="9" name="Rectangle 8">
            <a:extLst>
              <a:ext uri="{FF2B5EF4-FFF2-40B4-BE49-F238E27FC236}">
                <a16:creationId xmlns:a16="http://schemas.microsoft.com/office/drawing/2014/main" id="{14B6E306-BCAA-89B5-D953-5C2080F8706C}"/>
              </a:ext>
            </a:extLst>
          </p:cNvPr>
          <p:cNvSpPr/>
          <p:nvPr/>
        </p:nvSpPr>
        <p:spPr>
          <a:xfrm>
            <a:off x="7522380" y="1737930"/>
            <a:ext cx="3696101" cy="20813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17DE25-F30F-375A-22FC-D9E9F3B03A49}"/>
              </a:ext>
            </a:extLst>
          </p:cNvPr>
          <p:cNvSpPr/>
          <p:nvPr/>
        </p:nvSpPr>
        <p:spPr>
          <a:xfrm>
            <a:off x="7597443" y="2420725"/>
            <a:ext cx="2880058" cy="20813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E812E3-C979-E9B2-E777-9A83BE1FD523}"/>
              </a:ext>
            </a:extLst>
          </p:cNvPr>
          <p:cNvSpPr/>
          <p:nvPr/>
        </p:nvSpPr>
        <p:spPr>
          <a:xfrm>
            <a:off x="7749843" y="3281322"/>
            <a:ext cx="2880058" cy="20813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BB48FDA3-39EB-538C-1E99-12598A8491F0}"/>
              </a:ext>
            </a:extLst>
          </p:cNvPr>
          <p:cNvSpPr>
            <a:spLocks noGrp="1"/>
          </p:cNvSpPr>
          <p:nvPr>
            <p:ph type="sldNum" sz="quarter" idx="12"/>
          </p:nvPr>
        </p:nvSpPr>
        <p:spPr/>
        <p:txBody>
          <a:bodyPr/>
          <a:lstStyle/>
          <a:p>
            <a:fld id="{B60D4088-69A2-4BBC-B186-ED3C88D46D4A}" type="slidenum">
              <a:rPr lang="en-US" smtClean="0"/>
              <a:t>8</a:t>
            </a:fld>
            <a:endParaRPr lang="en-US"/>
          </a:p>
        </p:txBody>
      </p:sp>
    </p:spTree>
    <p:extLst>
      <p:ext uri="{BB962C8B-B14F-4D97-AF65-F5344CB8AC3E}">
        <p14:creationId xmlns:p14="http://schemas.microsoft.com/office/powerpoint/2010/main" val="264141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6CA5E-C42B-E4F3-822B-BC18CB584704}"/>
              </a:ext>
            </a:extLst>
          </p:cNvPr>
          <p:cNvSpPr/>
          <p:nvPr/>
        </p:nvSpPr>
        <p:spPr>
          <a:xfrm>
            <a:off x="0" y="-87220"/>
            <a:ext cx="924560" cy="69452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a:lnSpc>
                <a:spcPct val="107000"/>
              </a:lnSpc>
              <a:spcBef>
                <a:spcPts val="0"/>
              </a:spcBef>
              <a:spcAft>
                <a:spcPts val="800"/>
              </a:spcAft>
            </a:pP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D95011E-FA10-7A96-1077-85F52ADD1DD3}"/>
              </a:ext>
            </a:extLst>
          </p:cNvPr>
          <p:cNvSpPr txBox="1"/>
          <p:nvPr/>
        </p:nvSpPr>
        <p:spPr>
          <a:xfrm>
            <a:off x="1206268" y="239792"/>
            <a:ext cx="5983803" cy="728405"/>
          </a:xfrm>
          <a:prstGeom prst="rect">
            <a:avLst/>
          </a:prstGeom>
          <a:noFill/>
        </p:spPr>
        <p:txBody>
          <a:bodyPr wrap="square">
            <a:spAutoFit/>
          </a:bodyPr>
          <a:lstStyle/>
          <a:p>
            <a:pPr marR="0">
              <a:lnSpc>
                <a:spcPct val="107000"/>
              </a:lnSpc>
              <a:spcBef>
                <a:spcPts val="0"/>
              </a:spcBef>
              <a:spcAft>
                <a:spcPts val="80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3. Encoding</a:t>
            </a:r>
            <a:endParaRPr lang="en-US" sz="40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4FEC113E-AB15-1ABC-433D-25ACC55085D9}"/>
              </a:ext>
            </a:extLst>
          </p:cNvPr>
          <p:cNvSpPr/>
          <p:nvPr/>
        </p:nvSpPr>
        <p:spPr>
          <a:xfrm>
            <a:off x="0" y="1145651"/>
            <a:ext cx="12192000" cy="45719"/>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7624E3-F1C2-7601-57F1-EF3A34EE1C00}"/>
              </a:ext>
            </a:extLst>
          </p:cNvPr>
          <p:cNvSpPr txBox="1"/>
          <p:nvPr/>
        </p:nvSpPr>
        <p:spPr>
          <a:xfrm>
            <a:off x="213261" y="2613376"/>
            <a:ext cx="671729" cy="728405"/>
          </a:xfrm>
          <a:prstGeom prst="rect">
            <a:avLst/>
          </a:prstGeom>
          <a:noFill/>
        </p:spPr>
        <p:txBody>
          <a:bodyPr wrap="square">
            <a:spAutoFit/>
          </a:bodyPr>
          <a:lstStyle/>
          <a:p>
            <a:pPr marR="0">
              <a:lnSpc>
                <a:spcPct val="107000"/>
              </a:lnSpc>
              <a:spcBef>
                <a:spcPts val="0"/>
              </a:spcBef>
              <a:spcAft>
                <a:spcPts val="800"/>
              </a:spcAft>
            </a:pPr>
            <a:r>
              <a:rPr lang="en-US" sz="4000" b="1"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3</a:t>
            </a:r>
          </a:p>
        </p:txBody>
      </p:sp>
      <p:pic>
        <p:nvPicPr>
          <p:cNvPr id="10242" name="Picture 2" descr="What is Encoding? — Definition by Techslang">
            <a:extLst>
              <a:ext uri="{FF2B5EF4-FFF2-40B4-BE49-F238E27FC236}">
                <a16:creationId xmlns:a16="http://schemas.microsoft.com/office/drawing/2014/main" id="{13D0FFFD-D5E3-E87D-9E00-ECD90D5B25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039" y="2110017"/>
            <a:ext cx="4244624" cy="42446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656F2CB-7803-2AF9-36D5-1CEDF981E311}"/>
              </a:ext>
            </a:extLst>
          </p:cNvPr>
          <p:cNvSpPr txBox="1"/>
          <p:nvPr/>
        </p:nvSpPr>
        <p:spPr>
          <a:xfrm>
            <a:off x="1368342" y="1750960"/>
            <a:ext cx="6102416" cy="1724831"/>
          </a:xfrm>
          <a:prstGeom prst="rect">
            <a:avLst/>
          </a:prstGeom>
          <a:noFill/>
        </p:spPr>
        <p:txBody>
          <a:bodyPr wrap="square">
            <a:spAutoFit/>
          </a:bodyPr>
          <a:lstStyle/>
          <a:p>
            <a:pPr marR="0">
              <a:lnSpc>
                <a:spcPct val="107000"/>
              </a:lnSpc>
              <a:spcBef>
                <a:spcPts val="0"/>
              </a:spcBef>
              <a:spcAft>
                <a:spcPts val="800"/>
              </a:spcAft>
            </a:pPr>
            <a:r>
              <a:rPr lang="en-US" sz="2500" b="1" kern="100" dirty="0">
                <a:effectLst/>
                <a:latin typeface="Aptos" panose="020B0004020202020204" pitchFamily="34" charset="0"/>
                <a:ea typeface="Aptos" panose="020B0004020202020204" pitchFamily="34" charset="0"/>
                <a:cs typeface="Times New Roman" panose="02020603050405020304" pitchFamily="18" charset="0"/>
              </a:rPr>
              <a:t>C</a:t>
            </a:r>
            <a:r>
              <a:rPr lang="vi-VN" sz="2500" b="1" kern="100" dirty="0">
                <a:effectLst/>
                <a:latin typeface="Aptos" panose="020B0004020202020204" pitchFamily="34" charset="0"/>
                <a:ea typeface="Aptos" panose="020B0004020202020204" pitchFamily="34" charset="0"/>
                <a:cs typeface="Times New Roman" panose="02020603050405020304" pitchFamily="18" charset="0"/>
              </a:rPr>
              <a:t>huyển đổi dữ liệu </a:t>
            </a:r>
            <a:r>
              <a:rPr lang="vi-VN" sz="2500" kern="100" dirty="0">
                <a:effectLst/>
                <a:latin typeface="Aptos" panose="020B0004020202020204" pitchFamily="34" charset="0"/>
                <a:ea typeface="Aptos" panose="020B0004020202020204" pitchFamily="34" charset="0"/>
                <a:cs typeface="Times New Roman" panose="02020603050405020304" pitchFamily="18" charset="0"/>
              </a:rPr>
              <a:t>từ một định dạng sang định dạng khác, thường dùng khi xử lý văn bản, dữ liệu nhị phân, URL, hoặc truyền tải dữ liệu qua mạng</a:t>
            </a:r>
            <a:r>
              <a:rPr lang="en-US" sz="2500" kern="100" dirty="0">
                <a:effectLst/>
                <a:latin typeface="Aptos" panose="020B0004020202020204" pitchFamily="34" charset="0"/>
                <a:ea typeface="Aptos" panose="020B0004020202020204" pitchFamily="34" charset="0"/>
                <a:cs typeface="Times New Roman" panose="02020603050405020304" pitchFamily="18" charset="0"/>
              </a:rPr>
              <a:t>.</a:t>
            </a:r>
          </a:p>
        </p:txBody>
      </p:sp>
      <p:sp>
        <p:nvSpPr>
          <p:cNvPr id="14" name="Slide Number Placeholder 13">
            <a:extLst>
              <a:ext uri="{FF2B5EF4-FFF2-40B4-BE49-F238E27FC236}">
                <a16:creationId xmlns:a16="http://schemas.microsoft.com/office/drawing/2014/main" id="{9968560C-B0D6-B415-C553-4F5C914A0384}"/>
              </a:ext>
            </a:extLst>
          </p:cNvPr>
          <p:cNvSpPr>
            <a:spLocks noGrp="1"/>
          </p:cNvSpPr>
          <p:nvPr>
            <p:ph type="sldNum" sz="quarter" idx="12"/>
          </p:nvPr>
        </p:nvSpPr>
        <p:spPr/>
        <p:txBody>
          <a:bodyPr/>
          <a:lstStyle/>
          <a:p>
            <a:fld id="{B60D4088-69A2-4BBC-B186-ED3C88D46D4A}" type="slidenum">
              <a:rPr lang="en-US" smtClean="0"/>
              <a:t>9</a:t>
            </a:fld>
            <a:endParaRPr lang="en-US"/>
          </a:p>
        </p:txBody>
      </p:sp>
    </p:spTree>
    <p:extLst>
      <p:ext uri="{BB962C8B-B14F-4D97-AF65-F5344CB8AC3E}">
        <p14:creationId xmlns:p14="http://schemas.microsoft.com/office/powerpoint/2010/main" val="789512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888</Words>
  <Application>Microsoft Office PowerPoint</Application>
  <PresentationFormat>Widescreen</PresentationFormat>
  <Paragraphs>111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97</cp:revision>
  <dcterms:created xsi:type="dcterms:W3CDTF">2024-10-31T09:17:27Z</dcterms:created>
  <dcterms:modified xsi:type="dcterms:W3CDTF">2024-10-31T16:04:43Z</dcterms:modified>
</cp:coreProperties>
</file>